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335" r:id="rId7"/>
    <p:sldId id="257" r:id="rId8"/>
    <p:sldId id="259" r:id="rId9"/>
    <p:sldId id="265" r:id="rId10"/>
    <p:sldId id="268" r:id="rId11"/>
    <p:sldId id="328" r:id="rId12"/>
    <p:sldId id="337" r:id="rId13"/>
    <p:sldId id="273" r:id="rId14"/>
    <p:sldId id="289" r:id="rId15"/>
    <p:sldId id="338" r:id="rId16"/>
    <p:sldId id="281" r:id="rId17"/>
    <p:sldId id="282" r:id="rId18"/>
    <p:sldId id="283" r:id="rId19"/>
    <p:sldId id="340" r:id="rId20"/>
    <p:sldId id="339" r:id="rId21"/>
    <p:sldId id="341" r:id="rId22"/>
    <p:sldId id="342" r:id="rId23"/>
    <p:sldId id="343" r:id="rId24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2875"/>
    <a:srgbClr val="AC75D5"/>
    <a:srgbClr val="FF7608"/>
    <a:srgbClr val="7D7D7D"/>
    <a:srgbClr val="1C4E64"/>
    <a:srgbClr val="33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C7-45B6-A4A9-3DC49D7996C4}"/>
              </c:ext>
            </c:extLst>
          </c:dPt>
          <c:dPt>
            <c:idx val="1"/>
            <c:bubble3D val="0"/>
            <c:explosion val="3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C7-45B6-A4A9-3DC49D7996C4}"/>
              </c:ext>
            </c:extLst>
          </c:dPt>
          <c:dPt>
            <c:idx val="2"/>
            <c:bubble3D val="0"/>
            <c:explosion val="5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C7-45B6-A4A9-3DC49D7996C4}"/>
              </c:ext>
            </c:extLst>
          </c:dPt>
          <c:dLbls>
            <c:dLbl>
              <c:idx val="0"/>
              <c:layout>
                <c:manualLayout>
                  <c:x val="-0.19194240634949739"/>
                  <c:y val="0.14641543904664367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30040061575962"/>
                      <c:h val="0.24146119744042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7C7-45B6-A4A9-3DC49D7996C4}"/>
                </c:ext>
              </c:extLst>
            </c:dLbl>
            <c:dLbl>
              <c:idx val="1"/>
              <c:layout>
                <c:manualLayout>
                  <c:x val="-4.8676726467763165E-3"/>
                  <c:y val="-0.1353436321815581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6253712500167"/>
                      <c:h val="0.287745052072110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7C7-45B6-A4A9-3DC49D7996C4}"/>
                </c:ext>
              </c:extLst>
            </c:dLbl>
            <c:dLbl>
              <c:idx val="2"/>
              <c:layout>
                <c:manualLayout>
                  <c:x val="0.19541681707664127"/>
                  <c:y val="0.17015514108272828"/>
                </c:manualLayout>
              </c:layout>
              <c:tx>
                <c:rich>
                  <a:bodyPr/>
                  <a:lstStyle/>
                  <a:p>
                    <a:fld id="{9EE945C3-76FF-4263-B737-C893C02B999A}" type="CATEGORYNAME">
                      <a:rPr lang="en-US" smtClean="0"/>
                      <a:pPr/>
                      <a:t>[RUBRIKENNAME]</a:t>
                    </a:fld>
                    <a:endParaRPr lang="de-AT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46199450311229"/>
                      <c:h val="0.250876278467815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7C7-45B6-A4A9-3DC49D7996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SOZIAL Soziale Teilhabe </c:v>
                </c:pt>
                <c:pt idx="1">
                  <c:v>BIO Bewegung, Ernährung, medizinische Versorgung</c:v>
                </c:pt>
                <c:pt idx="2">
                  <c:v>PSYCHO Emotionen, Stress, Selbstwert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C7-45B6-A4A9-3DC49D799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6A-4464-8E2E-477920F6781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6A-4464-8E2E-477920F67814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6A-4464-8E2E-477920F67814}"/>
              </c:ext>
            </c:extLst>
          </c:dPt>
          <c:dLbls>
            <c:dLbl>
              <c:idx val="0"/>
              <c:layout>
                <c:manualLayout>
                  <c:x val="-0.23112678627898536"/>
                  <c:y val="0.16397403303742425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32166462802574"/>
                      <c:h val="0.241461153381108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D6A-4464-8E2E-477920F67814}"/>
                </c:ext>
              </c:extLst>
            </c:dLbl>
            <c:dLbl>
              <c:idx val="1"/>
              <c:layout>
                <c:manualLayout>
                  <c:x val="1.0012262905237927E-2"/>
                  <c:y val="-0.1511461330283917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76305905741189"/>
                      <c:h val="0.287745275298327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D6A-4464-8E2E-477920F67814}"/>
                </c:ext>
              </c:extLst>
            </c:dLbl>
            <c:dLbl>
              <c:idx val="2"/>
              <c:layout>
                <c:manualLayout>
                  <c:x val="0.22415201867307707"/>
                  <c:y val="0.17834899331890078"/>
                </c:manualLayout>
              </c:layout>
              <c:tx>
                <c:rich>
                  <a:bodyPr/>
                  <a:lstStyle/>
                  <a:p>
                    <a:fld id="{9EE945C3-76FF-4263-B737-C893C02B999A}" type="CATEGORYNAME">
                      <a:rPr lang="en-US" smtClean="0"/>
                      <a:pPr/>
                      <a:t>[RUBRIKENNAME]</a:t>
                    </a:fld>
                    <a:endParaRPr lang="de-AT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93251092912657"/>
                      <c:h val="0.250876242295555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D6A-4464-8E2E-477920F678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SOZIAL Soziale Teilhabe </c:v>
                </c:pt>
                <c:pt idx="1">
                  <c:v>BIO Bewegung, Ernährung, Medizinische Versorgung</c:v>
                </c:pt>
                <c:pt idx="2">
                  <c:v>PSYCHO Emotionen, Stress, Selbtwert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6A-4464-8E2E-477920F67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6A-4464-8E2E-477920F6781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6A-4464-8E2E-477920F67814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6A-4464-8E2E-477920F67814}"/>
              </c:ext>
            </c:extLst>
          </c:dPt>
          <c:dLbls>
            <c:dLbl>
              <c:idx val="0"/>
              <c:layout>
                <c:manualLayout>
                  <c:x val="-0.23112678627898536"/>
                  <c:y val="0.16397403303742425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32166462802574"/>
                      <c:h val="0.241461153381108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D6A-4464-8E2E-477920F67814}"/>
                </c:ext>
              </c:extLst>
            </c:dLbl>
            <c:dLbl>
              <c:idx val="1"/>
              <c:layout>
                <c:manualLayout>
                  <c:x val="1.0012262905237927E-2"/>
                  <c:y val="-0.1511461330283917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76305905741189"/>
                      <c:h val="0.287745275298327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D6A-4464-8E2E-477920F67814}"/>
                </c:ext>
              </c:extLst>
            </c:dLbl>
            <c:dLbl>
              <c:idx val="2"/>
              <c:layout>
                <c:manualLayout>
                  <c:x val="0.22415201867307707"/>
                  <c:y val="0.17834899331890078"/>
                </c:manualLayout>
              </c:layout>
              <c:tx>
                <c:rich>
                  <a:bodyPr/>
                  <a:lstStyle/>
                  <a:p>
                    <a:fld id="{9EE945C3-76FF-4263-B737-C893C02B999A}" type="CATEGORYNAME">
                      <a:rPr lang="en-US" smtClean="0"/>
                      <a:pPr/>
                      <a:t>[RUBRIKENNAME]</a:t>
                    </a:fld>
                    <a:endParaRPr lang="de-AT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93251092912657"/>
                      <c:h val="0.250876242295555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D6A-4464-8E2E-477920F678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SOZIAL Soziale Teilhabe </c:v>
                </c:pt>
                <c:pt idx="1">
                  <c:v>BIO Bewegung, Ernährung, Medizinische Versorgung</c:v>
                </c:pt>
                <c:pt idx="2">
                  <c:v>PSYCHO Emotionen, Stress, Selbtwert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6A-4464-8E2E-477920F67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Gras, Mohn, Blume, Pflanze enthält.&#10;&#10;Automatisch generierte Beschreibung">
            <a:extLst>
              <a:ext uri="{FF2B5EF4-FFF2-40B4-BE49-F238E27FC236}">
                <a16:creationId xmlns:a16="http://schemas.microsoft.com/office/drawing/2014/main" id="{44E8C584-54B4-49E1-A955-103362520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92480" y="2062"/>
            <a:ext cx="12999720" cy="866648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EB8548-86A6-454A-A96B-C7C8F6CF5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pic>
        <p:nvPicPr>
          <p:cNvPr id="14" name="Grafik 13" descr="Ein Bild, das Gras, Mohn, Blume, Pflanze enthält.&#10;&#10;Automatisch generierte Beschreibung">
            <a:extLst>
              <a:ext uri="{FF2B5EF4-FFF2-40B4-BE49-F238E27FC236}">
                <a16:creationId xmlns:a16="http://schemas.microsoft.com/office/drawing/2014/main" id="{AC793C05-4CEE-400A-B658-12F8E13D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5"/>
          <a:stretch/>
        </p:blipFill>
        <p:spPr>
          <a:xfrm flipH="1">
            <a:off x="-807720" y="3855720"/>
            <a:ext cx="12999720" cy="4843302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2BFC70-D22B-4657-9719-40CB7B7D4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CB06AC-B534-4512-9F02-62F631D9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66F2EBA-F597-4AEE-AD6D-5D610AE58B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6" y="303741"/>
            <a:ext cx="1994964" cy="262458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6A7CA663-4293-4D00-AD64-27E029F5AD0E}"/>
              </a:ext>
            </a:extLst>
          </p:cNvPr>
          <p:cNvSpPr/>
          <p:nvPr userDrawn="1"/>
        </p:nvSpPr>
        <p:spPr>
          <a:xfrm>
            <a:off x="-1173480" y="3703320"/>
            <a:ext cx="13578840" cy="226356"/>
          </a:xfrm>
          <a:prstGeom prst="rect">
            <a:avLst/>
          </a:prstGeom>
          <a:solidFill>
            <a:srgbClr val="1C4E64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174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68D05-2F26-4CE6-A6C2-805E2DA0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39B7F9-C8C9-4009-9041-7AB470B26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1C2C92-EDB0-4B41-83D1-8BF7E28BF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9C711F-3D30-4DC1-BB2A-67ED3C04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9B3572-20A9-4ED8-B740-B30A7EEB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124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774A983-85EA-453D-8EAC-C8E9B4314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1C6A2A-E83A-4032-AA87-14F1096B9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6C5638-831F-41D7-B51D-4FB860A8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A11204-D940-4F94-9AA6-61B280F2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872EE5-5EDC-430F-9C66-444E4CC6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8773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F19A8D-5B25-4ABE-B234-C658A4C44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823B60-62F2-4C2B-B2E9-B3D256219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0F6C44-1A46-4293-8D52-C1936259B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560607-61FD-407E-9DC2-91A84102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C38764-0EAE-4D06-AB69-CACDB607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8610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3EF5D-AF82-41EF-B2BD-7F45C953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165" y="365125"/>
            <a:ext cx="8175749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7A1B50-EA43-48F6-AFDA-821906C96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166" y="1825625"/>
            <a:ext cx="10085033" cy="40833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63A23E-3AF8-4CDD-935E-B0E3E0D2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A7B85B-4C88-4F95-AF47-D8A12893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CBBC24-B3C0-4D9D-BF23-7880E341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2D4103-AD28-4604-B85C-14CA9BD5DD01}"/>
              </a:ext>
            </a:extLst>
          </p:cNvPr>
          <p:cNvSpPr/>
          <p:nvPr userDrawn="1"/>
        </p:nvSpPr>
        <p:spPr>
          <a:xfrm>
            <a:off x="0" y="6000751"/>
            <a:ext cx="12192000" cy="857250"/>
          </a:xfrm>
          <a:prstGeom prst="rect">
            <a:avLst/>
          </a:prstGeom>
          <a:solidFill>
            <a:srgbClr val="FFB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4FFE38-F713-4F1D-B809-34EC79128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9320074" y="6000751"/>
            <a:ext cx="2033726" cy="1355817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24F613B8-463E-4FA9-BF15-514699207D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48" y="6066588"/>
            <a:ext cx="2947409" cy="6996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8EB0800-E695-4816-A405-7FF516932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7914" y="56622"/>
            <a:ext cx="2214086" cy="1076130"/>
          </a:xfrm>
          <a:prstGeom prst="rect">
            <a:avLst/>
          </a:prstGeom>
        </p:spPr>
      </p:pic>
      <p:pic>
        <p:nvPicPr>
          <p:cNvPr id="18" name="Grafik 17" descr="Ein Bild, das Gras, Mohn, Blume, Pflanze enthält.&#10;&#10;Automatisch generierte Beschreibung">
            <a:extLst>
              <a:ext uri="{FF2B5EF4-FFF2-40B4-BE49-F238E27FC236}">
                <a16:creationId xmlns:a16="http://schemas.microsoft.com/office/drawing/2014/main" id="{06CE8C2B-2DEB-4D68-AF0A-A0D2041FC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89"/>
          <a:stretch/>
        </p:blipFill>
        <p:spPr>
          <a:xfrm flipH="1">
            <a:off x="-1" y="0"/>
            <a:ext cx="1235560" cy="68580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5642DE1C-2FE1-4D86-AD30-6A9B6DC1FB43}"/>
              </a:ext>
            </a:extLst>
          </p:cNvPr>
          <p:cNvSpPr/>
          <p:nvPr userDrawn="1"/>
        </p:nvSpPr>
        <p:spPr>
          <a:xfrm rot="16200000">
            <a:off x="-2274441" y="3281022"/>
            <a:ext cx="7020000" cy="226356"/>
          </a:xfrm>
          <a:prstGeom prst="rect">
            <a:avLst/>
          </a:prstGeom>
          <a:solidFill>
            <a:srgbClr val="1C4E64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4976C96-8264-4174-8EB4-DA7BB8086B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2" y="105621"/>
            <a:ext cx="962279" cy="12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71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929ABF-115F-457F-9426-15F78E717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946B0C-C25C-4564-BAFA-3B40038B0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37FB2-6BBC-44C7-9A45-D3D2C3C31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7A48F6-5CE6-4E43-A15F-7AC0C95A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6312C6-A3E0-49FD-9235-5D56A374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2770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67B9A-2A13-4357-AEE3-AD8AF86F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097261-A340-4A0E-823C-BEF44C43C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2525CA-5C96-4F77-A444-11B62720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E94825-BFC7-4464-82A7-11C22A00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ABE112-35AE-498C-95C2-F7C8BD2B1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384ABD-9700-4AEC-ABD2-609BBE80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0544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1B99D-A95A-4EC2-979D-E6057991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B59FD1-8755-43FA-A79E-2764765C2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01D0D2-2256-4DD1-955C-D9B83E19B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1697455-F91C-40BB-8B68-B12629BD2A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509746A-5546-4957-A035-D639284C8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019F774-D319-45A2-AACE-418EB5F43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E2704AA-EC21-4B4B-A71C-6AE6BB3D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A8BC3A6-6A49-4C7C-B5CA-A6EFB33E4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9451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31EC0-5A66-4F76-A433-04AF1BBE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E8C4A16-F8F5-4FD8-813F-39A8842EE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9E1AFB-BA4B-4E4A-9310-54ABE249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3E799E-EB58-483E-928A-A67D9FB1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049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D9DBB48-2D2B-44EC-A1D9-2A325FC9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AB9F401-84B7-43BF-AE0A-1B6D934C6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FA4C89-DC8A-4C2D-936C-EBAEE0B5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7552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3FB5D-C42F-44C3-A56B-321FECC4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28B198-291C-42DB-B20D-A17595C17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07E17D-413C-4127-BB5E-BBF4DEDFB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D2997E-3C5D-4680-9E52-E64FF0BE5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C8ED73-48D3-46A1-9923-9ABBA9FD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A53810-6789-454F-AC52-2246D1B3D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575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B4EA8-BA83-4635-821A-89B46429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40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30B399-9B12-4567-9ACD-73110D25C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240" y="1825625"/>
            <a:ext cx="10515600" cy="42744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9BC1EF-8F5E-41A3-985D-C3378DDBE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9240" y="6356350"/>
            <a:ext cx="2743200" cy="365125"/>
          </a:xfrm>
        </p:spPr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1611C7-6E3E-4178-B307-1870D6B2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9640" y="6356350"/>
            <a:ext cx="4114800" cy="365125"/>
          </a:xfrm>
        </p:spPr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88E7F3-78B2-442C-908C-C3288BE7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640" y="6356350"/>
            <a:ext cx="2743200" cy="365125"/>
          </a:xfrm>
        </p:spPr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  <p:pic>
        <p:nvPicPr>
          <p:cNvPr id="7" name="Grafik 6" descr="Ein Bild, das Gras, Mohn, Blume, Pflanze enthält.&#10;&#10;Automatisch generierte Beschreibung">
            <a:extLst>
              <a:ext uri="{FF2B5EF4-FFF2-40B4-BE49-F238E27FC236}">
                <a16:creationId xmlns:a16="http://schemas.microsoft.com/office/drawing/2014/main" id="{4B4DD5A5-02CC-4613-9C80-55FE6D69B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89"/>
          <a:stretch/>
        </p:blipFill>
        <p:spPr>
          <a:xfrm flipH="1">
            <a:off x="-1" y="0"/>
            <a:ext cx="123556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38E28CF-4838-4B1E-9B21-D0EEF44D1BE1}"/>
              </a:ext>
            </a:extLst>
          </p:cNvPr>
          <p:cNvSpPr/>
          <p:nvPr userDrawn="1"/>
        </p:nvSpPr>
        <p:spPr>
          <a:xfrm rot="16200000">
            <a:off x="-2274441" y="3281022"/>
            <a:ext cx="7020000" cy="226356"/>
          </a:xfrm>
          <a:prstGeom prst="rect">
            <a:avLst/>
          </a:prstGeom>
          <a:solidFill>
            <a:srgbClr val="1C4E64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4E773C8-D8E7-4729-A7F7-EDA6E899B1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2" y="105621"/>
            <a:ext cx="962279" cy="12659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AFF4C8E-6568-8D0D-5BB6-D25DDE1F0D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4" y="6270429"/>
            <a:ext cx="5603111" cy="536965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77C63A5-E66A-0356-2158-5D0EB57D97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92" y="6213439"/>
            <a:ext cx="4718044" cy="662849"/>
          </a:xfrm>
          <a:prstGeom prst="rect">
            <a:avLst/>
          </a:prstGeom>
        </p:spPr>
      </p:pic>
      <p:pic>
        <p:nvPicPr>
          <p:cNvPr id="12" name="Grafik 1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CD1849E-10CF-51E4-84E5-4412E24A9A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00" y="0"/>
            <a:ext cx="25200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07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A34456-199C-4338-ADF8-A88DCFD7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FB6CEDC-A662-4F94-A7CA-B98876B14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BE81D9-ABE9-40C4-91E5-DF1AC5867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AFED8C-58F1-4111-B6F3-A4B85B9C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D5EFD3-D1B8-4DA2-B985-74B6C32B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76CAF3-8B93-4F2F-BFF0-778DFB1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2102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1B890-0688-4C29-AF75-FA6D3EF59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A33B00-3294-4473-B237-AD5FDF74E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E958EE-1021-4F04-8B89-5F992BEE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1343AC-1260-460B-92BD-AADCF3860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09CA26-9C43-41AC-930C-DCE11AB8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1454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7200EBF-CDC6-4DBC-AA12-9CC313471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FAED59-6218-4F25-AE2F-F51D4BAD2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E3B2D8-ECB9-4BAD-A611-F41521E9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FF46B-6E17-4031-AB9B-B3C46437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312B7F-72A0-4C58-AE01-62F62C81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134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E1589-44EF-4AF8-ABA3-DDA111DC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1DE25D-CAB7-414A-B399-EE8C93C71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820D36-E9C3-4B6C-8D86-EB1A9A0D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E7A2CE-161C-4921-859B-EBF3BB54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D3F654-F531-4F33-8F53-601D25F2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9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01224-7115-4E16-8FE6-A6DA6169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9415D1-64FD-44E8-8335-39B0D294A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CA3E930-E92D-4E26-978C-74345A9FA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818DC6-64A1-476C-A36E-F256FB9E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335BE1-362F-420D-91E3-BE6E9555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0BA4712-0088-4995-882A-B46DFA89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363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60333-1744-45AF-A700-21464300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BC93E9-CA2D-4B54-9605-765F8F09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A764B6-5ABA-4C22-BB7A-5F9934198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EBF417-8375-4BA5-BA20-088DB793F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D47C82C-26CE-4AA0-A189-A49429CC7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25E3FB-F47C-47F0-AB12-745D28064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7A55AAD-050C-47CC-B673-4D909437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511B66C-0062-48F0-97F0-19FE4ACE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654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5083E-3BBD-431E-AEA7-F93AAE057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6D7E90-FAAB-499F-B4BB-2C59A6EE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C1106E-EC3E-4FFE-B3EF-954B5686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1B2C53-AA60-4D8A-AA24-0B5C2C78A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565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F874AFA-B401-48CF-BA7D-A4DD3615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21B854B-DA7F-459A-8B55-5C2BE09B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368149-1E01-44D6-9F0E-A8511E3A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450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4E3D0-551A-4497-BBCF-1CF60109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965818-831A-433F-937C-EF92E04F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CF0B7E-A3DB-4CB2-92A7-EF411D59E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764EF8-8EB4-489B-B650-2E8A4BB3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0C1EB6-73C1-4FD3-B96F-927E53DD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894129-D8C2-4715-BE44-58C49240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543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FCCA5-451A-4E6A-862A-E2F6B5F43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943B5B-A8B8-4E66-B5B1-B3E3703B5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302D02-187E-4671-8CB4-841101516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547B31-BFDF-4ED5-87DF-8F765CD5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EF641B-E81F-4F92-9187-C880ADDD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C866EF-9337-47DF-8041-628E5F1F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178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3097A0-E37F-43F5-8AB6-0E7934C2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FA126A-2537-4394-A6EE-775F24B94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116618-1469-444F-9D7B-72EA0F4B9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F85FB-F286-4BEC-9853-BBE0A7CF5F57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9FD2A-4014-4C13-9CDD-885681DBA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0FA840-9FB7-49D9-8086-C331330BB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1F38B-3BAC-4658-ADC7-5263467B27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044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C988551-D1CB-45AA-8524-1DDFB640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80FF8A-65EA-4760-BE05-0C24DB14C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352E1B-E1D9-4D35-AD53-E0BE23A5B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9061-FD46-4998-9C65-2CF7E5B1EA5E}" type="datetimeFigureOut">
              <a:rPr lang="de-AT" smtClean="0"/>
              <a:t>05.05.2023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125099-1992-4949-ACCD-D38E8BFF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388F88-8BCA-4C10-9F42-D895AA890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B038E-C92C-4E82-9B2D-1F229EE87B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89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6.jp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6.jp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6.jp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6.jp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EE561-6FDF-4C5E-AFA5-0D45D79B2FA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438400" y="504982"/>
            <a:ext cx="9098280" cy="2469602"/>
          </a:xfrm>
        </p:spPr>
        <p:txBody>
          <a:bodyPr>
            <a:noAutofit/>
          </a:bodyPr>
          <a:lstStyle/>
          <a:p>
            <a:pPr algn="r"/>
            <a:r>
              <a:rPr lang="de-DE" b="1" dirty="0"/>
              <a:t>Community Nursing &amp; Nachbarschaftshilfe im ländlichen Raum - Synergien erkennen und nützen</a:t>
            </a:r>
            <a:endParaRPr lang="de-AT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E9D2D4-C3B9-48CA-B3B8-266E7747A90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09609" y="2974586"/>
            <a:ext cx="8427071" cy="568383"/>
          </a:xfrm>
        </p:spPr>
        <p:txBody>
          <a:bodyPr/>
          <a:lstStyle/>
          <a:p>
            <a:pPr marL="0" indent="0" algn="r">
              <a:buNone/>
            </a:pPr>
            <a:r>
              <a:rPr lang="de-DE" dirty="0"/>
              <a:t>GF Doris Maurer, MA, MA</a:t>
            </a: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3259FF-A7E0-7E55-BDA3-FAEEE7DB4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75" y="4362483"/>
            <a:ext cx="385010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26F575-AFEA-F15B-FB03-B0149BBF9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22" y="4362483"/>
            <a:ext cx="3987838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5B0094D-CCA1-18EF-5D66-821ABFA17C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r="5359"/>
          <a:stretch/>
        </p:blipFill>
        <p:spPr>
          <a:xfrm>
            <a:off x="1842974" y="4362482"/>
            <a:ext cx="3828487" cy="19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85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51FBC06-747A-40C6-8CF4-ECB36F48F886}"/>
              </a:ext>
            </a:extLst>
          </p:cNvPr>
          <p:cNvSpPr txBox="1"/>
          <p:nvPr/>
        </p:nvSpPr>
        <p:spPr>
          <a:xfrm>
            <a:off x="1546761" y="376638"/>
            <a:ext cx="595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D93A28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Paradigmenwechsel: </a:t>
            </a:r>
            <a:endParaRPr lang="de-AT" sz="4800" b="1" dirty="0">
              <a:solidFill>
                <a:srgbClr val="D93A28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7316724-AF55-5A7F-DD62-1DF3759961A2}"/>
              </a:ext>
            </a:extLst>
          </p:cNvPr>
          <p:cNvSpPr txBox="1"/>
          <p:nvPr/>
        </p:nvSpPr>
        <p:spPr>
          <a:xfrm>
            <a:off x="1546761" y="1718372"/>
            <a:ext cx="4549239" cy="3816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600" b="1" u="sng" dirty="0">
                <a:solidFill>
                  <a:srgbClr val="56596C"/>
                </a:solidFill>
                <a:cs typeface="Dreaming Outloud Pro" panose="020B0604020202020204" pitchFamily="66" charset="0"/>
              </a:rPr>
              <a:t>Primary Health System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de-DE" sz="1400" b="1" dirty="0">
              <a:solidFill>
                <a:srgbClr val="56596C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  <a:p>
            <a:r>
              <a:rPr lang="de-DE" sz="2800" b="1" dirty="0">
                <a:solidFill>
                  <a:srgbClr val="56596C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„Erst wenn´s weh tut mach ich was, aber noch geht´s.“</a:t>
            </a:r>
          </a:p>
          <a:p>
            <a:endParaRPr lang="de-DE" sz="2400" b="1" dirty="0">
              <a:solidFill>
                <a:srgbClr val="56596C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  <a:p>
            <a:r>
              <a:rPr lang="de-DE" sz="2800" b="1" dirty="0">
                <a:solidFill>
                  <a:srgbClr val="56596C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„Ich muss funktionieren – und wenn nicht, muss ich halt zur „Reparatur“. Der Arzt wird’s schon richten.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229707-EDBD-749E-8EA7-8E4BDD06688D}"/>
              </a:ext>
            </a:extLst>
          </p:cNvPr>
          <p:cNvSpPr txBox="1"/>
          <p:nvPr/>
        </p:nvSpPr>
        <p:spPr>
          <a:xfrm>
            <a:off x="7337961" y="1699384"/>
            <a:ext cx="4549239" cy="393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600" b="1" u="sng" dirty="0">
                <a:solidFill>
                  <a:srgbClr val="56596C"/>
                </a:solidFill>
                <a:cs typeface="Dreaming Outloud Pro" panose="020B0604020202020204" pitchFamily="66" charset="0"/>
              </a:rPr>
              <a:t>Primary </a:t>
            </a:r>
            <a:r>
              <a:rPr lang="de-DE" sz="3600" b="1" u="sng" dirty="0">
                <a:solidFill>
                  <a:srgbClr val="D93A28"/>
                </a:solidFill>
                <a:cs typeface="Dreaming Outloud Pro" panose="020B0604020202020204" pitchFamily="66" charset="0"/>
              </a:rPr>
              <a:t>Health Care </a:t>
            </a:r>
            <a:r>
              <a:rPr lang="de-DE" sz="3600" b="1" u="sng" dirty="0">
                <a:solidFill>
                  <a:srgbClr val="56596C"/>
                </a:solidFill>
                <a:cs typeface="Dreaming Outloud Pro" panose="020B0604020202020204" pitchFamily="66" charset="0"/>
              </a:rPr>
              <a:t>System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de-DE" sz="1400" b="1" dirty="0">
              <a:solidFill>
                <a:srgbClr val="56596C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  <a:p>
            <a:r>
              <a:rPr lang="de-DE" sz="2800" b="1" dirty="0">
                <a:solidFill>
                  <a:srgbClr val="56596C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„Ich weiß was mir gut tut und mach es auch!“</a:t>
            </a:r>
          </a:p>
          <a:p>
            <a:endParaRPr lang="de-DE" sz="1600" b="1" dirty="0">
              <a:solidFill>
                <a:srgbClr val="56596C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  <a:p>
            <a:r>
              <a:rPr lang="de-DE" sz="2800" b="1" dirty="0">
                <a:solidFill>
                  <a:srgbClr val="56596C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„Ich brauch jetzt jemanden der mir hilft weiter Gesund zu bleiben.“ 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943ED214-C420-94F9-8D46-E23FBE42169A}"/>
              </a:ext>
            </a:extLst>
          </p:cNvPr>
          <p:cNvSpPr/>
          <p:nvPr/>
        </p:nvSpPr>
        <p:spPr>
          <a:xfrm>
            <a:off x="6256119" y="3429000"/>
            <a:ext cx="967641" cy="830997"/>
          </a:xfrm>
          <a:prstGeom prst="rightArrow">
            <a:avLst/>
          </a:prstGeom>
          <a:solidFill>
            <a:srgbClr val="D93A2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3816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F49694B-DFBD-5802-5EF5-85B0D23F8652}"/>
              </a:ext>
            </a:extLst>
          </p:cNvPr>
          <p:cNvSpPr txBox="1"/>
          <p:nvPr/>
        </p:nvSpPr>
        <p:spPr>
          <a:xfrm>
            <a:off x="10200640" y="5250758"/>
            <a:ext cx="209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Biopsychosoziale Gesundheitsmodel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ACE85E8-1EE7-3E2C-A5BA-85A981E5E363}"/>
              </a:ext>
            </a:extLst>
          </p:cNvPr>
          <p:cNvGrpSpPr/>
          <p:nvPr/>
        </p:nvGrpSpPr>
        <p:grpSpPr>
          <a:xfrm>
            <a:off x="3360640" y="-81603"/>
            <a:ext cx="6840000" cy="6840000"/>
            <a:chOff x="2024574" y="27728"/>
            <a:chExt cx="6840000" cy="6840000"/>
          </a:xfrm>
          <a:solidFill>
            <a:srgbClr val="432875"/>
          </a:solidFill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4DC53F1-E3EA-941D-703C-EFFA93EBF71C}"/>
                </a:ext>
              </a:extLst>
            </p:cNvPr>
            <p:cNvSpPr/>
            <p:nvPr/>
          </p:nvSpPr>
          <p:spPr>
            <a:xfrm>
              <a:off x="2024574" y="27728"/>
              <a:ext cx="6840000" cy="6840000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5708FDF-A703-C0DA-3CDF-6B2079686C71}"/>
                </a:ext>
              </a:extLst>
            </p:cNvPr>
            <p:cNvSpPr txBox="1"/>
            <p:nvPr/>
          </p:nvSpPr>
          <p:spPr>
            <a:xfrm>
              <a:off x="4286078" y="6279776"/>
              <a:ext cx="2240814" cy="36933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AT" dirty="0">
                  <a:solidFill>
                    <a:schemeClr val="bg1"/>
                  </a:solidFill>
                </a:rPr>
                <a:t>Gesundheitssystem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D84A897-AF30-89CB-921D-F2B7CC8F6F59}"/>
              </a:ext>
            </a:extLst>
          </p:cNvPr>
          <p:cNvGrpSpPr/>
          <p:nvPr/>
        </p:nvGrpSpPr>
        <p:grpSpPr>
          <a:xfrm>
            <a:off x="4080639" y="701212"/>
            <a:ext cx="5400000" cy="5400000"/>
            <a:chOff x="2744573" y="810543"/>
            <a:chExt cx="5400000" cy="540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2D49489-BFB9-52BA-6588-E1CFEDBAECED}"/>
                </a:ext>
              </a:extLst>
            </p:cNvPr>
            <p:cNvSpPr/>
            <p:nvPr/>
          </p:nvSpPr>
          <p:spPr>
            <a:xfrm>
              <a:off x="2744573" y="810543"/>
              <a:ext cx="5400000" cy="5400000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40092C8-67B9-09F4-D80B-91B53937508D}"/>
                </a:ext>
              </a:extLst>
            </p:cNvPr>
            <p:cNvSpPr txBox="1"/>
            <p:nvPr/>
          </p:nvSpPr>
          <p:spPr>
            <a:xfrm>
              <a:off x="4328448" y="5583560"/>
              <a:ext cx="224081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AT" dirty="0">
                  <a:solidFill>
                    <a:schemeClr val="bg1"/>
                  </a:solidFill>
                </a:rPr>
                <a:t>Gemeinde / Region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0C6D0F3-30F5-8E30-6352-9FF725634C9C}"/>
              </a:ext>
            </a:extLst>
          </p:cNvPr>
          <p:cNvGrpSpPr/>
          <p:nvPr/>
        </p:nvGrpSpPr>
        <p:grpSpPr>
          <a:xfrm>
            <a:off x="4774433" y="1397309"/>
            <a:ext cx="3960000" cy="3960000"/>
            <a:chOff x="3438367" y="1506640"/>
            <a:chExt cx="3960000" cy="3960000"/>
          </a:xfrm>
          <a:solidFill>
            <a:srgbClr val="AC75D5"/>
          </a:solidFill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77A1C8E-D19A-F93E-D203-C33EE22D4E97}"/>
                </a:ext>
              </a:extLst>
            </p:cNvPr>
            <p:cNvSpPr/>
            <p:nvPr/>
          </p:nvSpPr>
          <p:spPr>
            <a:xfrm>
              <a:off x="3438367" y="1506640"/>
              <a:ext cx="3960000" cy="3960000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62F2450-4206-6275-84B7-8D8AAF1614D3}"/>
                </a:ext>
              </a:extLst>
            </p:cNvPr>
            <p:cNvSpPr txBox="1"/>
            <p:nvPr/>
          </p:nvSpPr>
          <p:spPr>
            <a:xfrm>
              <a:off x="4380329" y="4821276"/>
              <a:ext cx="224081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Individuum / Familie </a:t>
              </a:r>
            </a:p>
          </p:txBody>
        </p:sp>
      </p:grpSp>
      <p:sp>
        <p:nvSpPr>
          <p:cNvPr id="19" name="Rechteck: diagonal liegende Ecken abgerundet 18">
            <a:extLst>
              <a:ext uri="{FF2B5EF4-FFF2-40B4-BE49-F238E27FC236}">
                <a16:creationId xmlns:a16="http://schemas.microsoft.com/office/drawing/2014/main" id="{ACA73440-12EE-3063-3A32-E193DFE306E6}"/>
              </a:ext>
            </a:extLst>
          </p:cNvPr>
          <p:cNvSpPr/>
          <p:nvPr/>
        </p:nvSpPr>
        <p:spPr>
          <a:xfrm rot="3681757">
            <a:off x="7732669" y="2082248"/>
            <a:ext cx="2073190" cy="477876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Vorträge (Tut Gut)</a:t>
            </a:r>
          </a:p>
        </p:txBody>
      </p:sp>
      <p:sp>
        <p:nvSpPr>
          <p:cNvPr id="20" name="Rechteck: diagonal liegende Ecken abgerundet 19">
            <a:extLst>
              <a:ext uri="{FF2B5EF4-FFF2-40B4-BE49-F238E27FC236}">
                <a16:creationId xmlns:a16="http://schemas.microsoft.com/office/drawing/2014/main" id="{21AE1845-546E-64DD-4D4B-0C1B527621B1}"/>
              </a:ext>
            </a:extLst>
          </p:cNvPr>
          <p:cNvSpPr/>
          <p:nvPr/>
        </p:nvSpPr>
        <p:spPr>
          <a:xfrm rot="18650922">
            <a:off x="4026532" y="1846495"/>
            <a:ext cx="1848255" cy="552039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Netzwerkarbeit</a:t>
            </a:r>
            <a:r>
              <a:rPr lang="de-AT" dirty="0"/>
              <a:t> </a:t>
            </a:r>
          </a:p>
        </p:txBody>
      </p:sp>
      <p:sp>
        <p:nvSpPr>
          <p:cNvPr id="21" name="Rechteck: diagonal liegende Ecken abgerundet 20">
            <a:extLst>
              <a:ext uri="{FF2B5EF4-FFF2-40B4-BE49-F238E27FC236}">
                <a16:creationId xmlns:a16="http://schemas.microsoft.com/office/drawing/2014/main" id="{90994B76-4316-BAF2-E3F0-E2954A765230}"/>
              </a:ext>
            </a:extLst>
          </p:cNvPr>
          <p:cNvSpPr/>
          <p:nvPr/>
        </p:nvSpPr>
        <p:spPr>
          <a:xfrm rot="3630258">
            <a:off x="8280082" y="1552816"/>
            <a:ext cx="2240815" cy="558525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Empfehlungsschein</a:t>
            </a:r>
            <a:r>
              <a:rPr lang="de-AT" dirty="0"/>
              <a:t> </a:t>
            </a:r>
          </a:p>
        </p:txBody>
      </p:sp>
      <p:sp>
        <p:nvSpPr>
          <p:cNvPr id="22" name="Rechteck: diagonal liegende Ecken abgerundet 21">
            <a:extLst>
              <a:ext uri="{FF2B5EF4-FFF2-40B4-BE49-F238E27FC236}">
                <a16:creationId xmlns:a16="http://schemas.microsoft.com/office/drawing/2014/main" id="{D575A232-FF2A-6AD9-A3BD-4B2030BCE56F}"/>
              </a:ext>
            </a:extLst>
          </p:cNvPr>
          <p:cNvSpPr/>
          <p:nvPr/>
        </p:nvSpPr>
        <p:spPr>
          <a:xfrm rot="18627414">
            <a:off x="3062780" y="1205615"/>
            <a:ext cx="2608342" cy="646330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„Neue“ Angebote</a:t>
            </a:r>
          </a:p>
        </p:txBody>
      </p:sp>
      <p:sp>
        <p:nvSpPr>
          <p:cNvPr id="23" name="Rechteck: diagonal liegende Ecken abgerundet 22">
            <a:extLst>
              <a:ext uri="{FF2B5EF4-FFF2-40B4-BE49-F238E27FC236}">
                <a16:creationId xmlns:a16="http://schemas.microsoft.com/office/drawing/2014/main" id="{9844CD74-EC4C-357E-E5F6-80EFD77E9966}"/>
              </a:ext>
            </a:extLst>
          </p:cNvPr>
          <p:cNvSpPr/>
          <p:nvPr/>
        </p:nvSpPr>
        <p:spPr>
          <a:xfrm rot="18427621">
            <a:off x="4320314" y="2342176"/>
            <a:ext cx="2347193" cy="450324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/>
              <a:t>Beratung/ Vernetzung</a:t>
            </a:r>
          </a:p>
        </p:txBody>
      </p:sp>
      <p:sp>
        <p:nvSpPr>
          <p:cNvPr id="24" name="Rechteck: diagonal liegende Ecken abgerundet 23">
            <a:extLst>
              <a:ext uri="{FF2B5EF4-FFF2-40B4-BE49-F238E27FC236}">
                <a16:creationId xmlns:a16="http://schemas.microsoft.com/office/drawing/2014/main" id="{AAF818F6-10D4-7FEE-4C0B-67B9F40D08E9}"/>
              </a:ext>
            </a:extLst>
          </p:cNvPr>
          <p:cNvSpPr/>
          <p:nvPr/>
        </p:nvSpPr>
        <p:spPr>
          <a:xfrm rot="3880857">
            <a:off x="6915961" y="2607750"/>
            <a:ext cx="2441177" cy="450324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/>
              <a:t>Gesundheitsgespräche</a:t>
            </a:r>
          </a:p>
        </p:txBody>
      </p:sp>
      <p:graphicFrame>
        <p:nvGraphicFramePr>
          <p:cNvPr id="3" name="Inhaltsplatzhalter 9">
            <a:extLst>
              <a:ext uri="{FF2B5EF4-FFF2-40B4-BE49-F238E27FC236}">
                <a16:creationId xmlns:a16="http://schemas.microsoft.com/office/drawing/2014/main" id="{89B49C5B-628E-DC63-1BB7-D770D9DD2E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821841"/>
              </p:ext>
            </p:extLst>
          </p:nvPr>
        </p:nvGraphicFramePr>
        <p:xfrm>
          <a:off x="4553941" y="2001867"/>
          <a:ext cx="4414484" cy="299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785BF8D-7B61-7B63-843A-12BD94C3FA18}"/>
              </a:ext>
            </a:extLst>
          </p:cNvPr>
          <p:cNvGrpSpPr/>
          <p:nvPr/>
        </p:nvGrpSpPr>
        <p:grpSpPr>
          <a:xfrm>
            <a:off x="5640776" y="-91332"/>
            <a:ext cx="2240815" cy="3211583"/>
            <a:chOff x="4252184" y="2479874"/>
            <a:chExt cx="2657535" cy="2009494"/>
          </a:xfrm>
          <a:solidFill>
            <a:srgbClr val="FFC000"/>
          </a:solidFill>
        </p:grpSpPr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80CAD5AD-B16A-0EE9-60FB-B65CFA3770EE}"/>
                </a:ext>
              </a:extLst>
            </p:cNvPr>
            <p:cNvSpPr/>
            <p:nvPr/>
          </p:nvSpPr>
          <p:spPr>
            <a:xfrm flipV="1">
              <a:off x="4252184" y="2479874"/>
              <a:ext cx="2657535" cy="2009494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de-AT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7E1BBC8E-0177-B432-E6C7-54B1796E60C5}"/>
                </a:ext>
              </a:extLst>
            </p:cNvPr>
            <p:cNvSpPr txBox="1"/>
            <p:nvPr/>
          </p:nvSpPr>
          <p:spPr>
            <a:xfrm>
              <a:off x="4810433" y="2850210"/>
              <a:ext cx="15661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AT" b="1" dirty="0"/>
                <a:t>Community Nursing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3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51FBC06-747A-40C6-8CF4-ECB36F48F886}"/>
              </a:ext>
            </a:extLst>
          </p:cNvPr>
          <p:cNvSpPr txBox="1"/>
          <p:nvPr/>
        </p:nvSpPr>
        <p:spPr>
          <a:xfrm>
            <a:off x="1546761" y="148038"/>
            <a:ext cx="595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D93A28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Individuelle Ebene:</a:t>
            </a:r>
            <a:endParaRPr lang="de-AT" sz="4800" b="1" dirty="0">
              <a:solidFill>
                <a:srgbClr val="D93A28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ADA9787-656D-1DB5-6396-BC707C53E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316" y="1666875"/>
            <a:ext cx="6103454" cy="4219555"/>
          </a:xfrm>
        </p:spPr>
        <p:txBody>
          <a:bodyPr>
            <a:normAutofit/>
          </a:bodyPr>
          <a:lstStyle/>
          <a:p>
            <a:pPr marL="400050" indent="-285750"/>
            <a:r>
              <a:rPr lang="de-AT" sz="3500" dirty="0"/>
              <a:t>Beratung / Vernetzung </a:t>
            </a:r>
            <a:endParaRPr lang="de-AT" sz="2600" dirty="0"/>
          </a:p>
          <a:p>
            <a:pPr marL="571500" lvl="1" indent="0">
              <a:buNone/>
            </a:pPr>
            <a:r>
              <a:rPr lang="de-AT" sz="2600" dirty="0"/>
              <a:t> </a:t>
            </a:r>
          </a:p>
          <a:p>
            <a:pPr marL="400050" indent="-285750"/>
            <a:r>
              <a:rPr lang="de-AT" sz="3500" dirty="0"/>
              <a:t>Gesundheitsgespräche </a:t>
            </a:r>
          </a:p>
          <a:p>
            <a:pPr marL="857250" lvl="1" indent="-285750"/>
            <a:r>
              <a:rPr lang="de-AT" sz="2600" dirty="0"/>
              <a:t>Motive Erheben </a:t>
            </a:r>
          </a:p>
          <a:p>
            <a:pPr marL="857250" lvl="1" indent="-285750"/>
            <a:r>
              <a:rPr lang="de-AT" sz="2600" dirty="0"/>
              <a:t>gemeinsam Maßnahmen </a:t>
            </a:r>
          </a:p>
          <a:p>
            <a:pPr marL="857250" lvl="1" indent="-285750"/>
            <a:r>
              <a:rPr lang="de-AT" sz="2600" dirty="0"/>
              <a:t>Begleitung bei der Umsetzung </a:t>
            </a:r>
          </a:p>
          <a:p>
            <a:pPr marL="857250" lvl="1" indent="-285750"/>
            <a:r>
              <a:rPr lang="de-AT" sz="2600" dirty="0"/>
              <a:t>Evaluierung </a:t>
            </a:r>
          </a:p>
        </p:txBody>
      </p:sp>
      <p:pic>
        <p:nvPicPr>
          <p:cNvPr id="3" name="Grafik 2" descr="Ein Bild, das Text, Person, Schild, stehend enthält.&#10;&#10;Automatisch generierte Beschreibung">
            <a:extLst>
              <a:ext uri="{FF2B5EF4-FFF2-40B4-BE49-F238E27FC236}">
                <a16:creationId xmlns:a16="http://schemas.microsoft.com/office/drawing/2014/main" id="{E809D6E7-03A8-F27E-3F38-7D5578F75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54" y="1666875"/>
            <a:ext cx="4549946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63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51FBC06-747A-40C6-8CF4-ECB36F48F886}"/>
              </a:ext>
            </a:extLst>
          </p:cNvPr>
          <p:cNvSpPr txBox="1"/>
          <p:nvPr/>
        </p:nvSpPr>
        <p:spPr>
          <a:xfrm>
            <a:off x="1546761" y="148038"/>
            <a:ext cx="595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D93A28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Gemeinde Ebene: </a:t>
            </a:r>
            <a:endParaRPr lang="de-AT" sz="4800" b="1" dirty="0">
              <a:solidFill>
                <a:srgbClr val="D93A28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6DBBB911-492F-544D-BFAD-A233FAF6F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861" y="1504950"/>
            <a:ext cx="5955630" cy="4420806"/>
          </a:xfrm>
        </p:spPr>
        <p:txBody>
          <a:bodyPr>
            <a:normAutofit/>
          </a:bodyPr>
          <a:lstStyle/>
          <a:p>
            <a:pPr marL="400050" indent="-285750"/>
            <a:r>
              <a:rPr lang="de-AT" sz="3500" dirty="0"/>
              <a:t>Vorträge 	</a:t>
            </a:r>
          </a:p>
          <a:p>
            <a:pPr marL="857250" lvl="1" indent="-285750"/>
            <a:r>
              <a:rPr lang="de-AT" sz="2600" dirty="0" err="1"/>
              <a:t>MahlZeit</a:t>
            </a:r>
            <a:endParaRPr lang="de-AT" sz="2600" dirty="0"/>
          </a:p>
          <a:p>
            <a:pPr marL="857250" lvl="1" indent="-285750"/>
            <a:r>
              <a:rPr lang="de-AT" sz="2600" dirty="0"/>
              <a:t>Tut Gut! – Gesunde Gemeinde </a:t>
            </a:r>
          </a:p>
          <a:p>
            <a:pPr indent="-285750"/>
            <a:endParaRPr lang="de-AT" sz="1800" dirty="0"/>
          </a:p>
          <a:p>
            <a:pPr marL="400050" indent="-285750"/>
            <a:r>
              <a:rPr lang="de-AT" sz="3500" dirty="0"/>
              <a:t>Netzwerkarbeit </a:t>
            </a:r>
          </a:p>
          <a:p>
            <a:pPr marL="857250" lvl="1" indent="-285750"/>
            <a:r>
              <a:rPr lang="de-AT" sz="2600" dirty="0"/>
              <a:t>Gemeinden </a:t>
            </a:r>
          </a:p>
          <a:p>
            <a:pPr marL="857250" lvl="1" indent="-285750"/>
            <a:r>
              <a:rPr lang="de-AT" sz="2600" dirty="0"/>
              <a:t>Zivilorganisationen / Interessenvertretungen, usw. </a:t>
            </a:r>
          </a:p>
          <a:p>
            <a:pPr marL="571500" lvl="1" indent="0">
              <a:buNone/>
            </a:pPr>
            <a:endParaRPr lang="de-AT" sz="2600" dirty="0"/>
          </a:p>
          <a:p>
            <a:pPr marL="457200" lvl="1" indent="-285750"/>
            <a:endParaRPr lang="de-AT" sz="3500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2569730-80A0-4D31-54A3-8EA74C4B9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2454">
            <a:off x="2019300" y="1076975"/>
            <a:ext cx="3268077" cy="470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870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51FBC06-747A-40C6-8CF4-ECB36F48F886}"/>
              </a:ext>
            </a:extLst>
          </p:cNvPr>
          <p:cNvSpPr txBox="1"/>
          <p:nvPr/>
        </p:nvSpPr>
        <p:spPr>
          <a:xfrm>
            <a:off x="1546761" y="148038"/>
            <a:ext cx="595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D93A28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System Ebene: </a:t>
            </a:r>
            <a:endParaRPr lang="de-AT" sz="4800" b="1" dirty="0">
              <a:solidFill>
                <a:srgbClr val="D93A28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56862848-B4CF-F5E1-A6D7-40369783C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051" y="1241955"/>
            <a:ext cx="6457949" cy="46770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dirty="0"/>
              <a:t>Ausgabe durch Ärzte &amp; Extramurale Dienste</a:t>
            </a:r>
          </a:p>
          <a:p>
            <a:pPr marL="628650" lvl="1" indent="-285750"/>
            <a:endParaRPr lang="de-DE" dirty="0"/>
          </a:p>
          <a:p>
            <a:pPr marL="33452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Schwerpunkt: </a:t>
            </a:r>
            <a:endParaRPr lang="de-DE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30238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Beratendes Erstgespräch zur Gesundheitsförderung</a:t>
            </a:r>
            <a:endParaRPr lang="de-DE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30238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Beratung zur Steigerung der sozialen Teilhabe </a:t>
            </a:r>
            <a:endParaRPr lang="de-DE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30238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Bewegungs- &amp; Mobilitätsförderung</a:t>
            </a:r>
            <a:endParaRPr lang="de-DE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30238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Anleitung zur Durchführung von Pflegetätigkeiten</a:t>
            </a:r>
            <a:endParaRPr lang="de-DE" sz="16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630238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Prophylaxe &amp; Vorsorge in der Pflege für Angehörige</a:t>
            </a:r>
            <a:endParaRPr lang="de-DE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30238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Beratung im Umgang mit Hilfsmittel </a:t>
            </a:r>
            <a:endParaRPr lang="de-DE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30238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Wohnraumadaptierung &amp; Sicherheit </a:t>
            </a:r>
            <a:endParaRPr lang="de-DE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30238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Organisatorisches &amp; Antragswesen </a:t>
            </a:r>
            <a:endParaRPr lang="de-DE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30238" marR="0" indent="-28575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Sonstiges/Anmerkung: </a:t>
            </a:r>
            <a:endParaRPr lang="de-DE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28650" lvl="1" indent="-285750"/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AF9913C-1DD2-112B-38FF-BBF0CA886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89972" l="9976" r="96452">
                        <a14:foregroundMark x1="34445" y1="76061" x2="20012" y2="74363"/>
                        <a14:foregroundMark x1="20012" y1="74363" x2="17192" y2="45491"/>
                        <a14:foregroundMark x1="17192" y1="45491" x2="17738" y2="29317"/>
                        <a14:foregroundMark x1="17738" y1="29317" x2="26592" y2="38091"/>
                        <a14:foregroundMark x1="26592" y1="38091" x2="33232" y2="73595"/>
                        <a14:foregroundMark x1="33232" y1="73595" x2="22832" y2="63728"/>
                        <a14:foregroundMark x1="22832" y1="63728" x2="19830" y2="44561"/>
                        <a14:foregroundMark x1="19830" y1="44561" x2="20437" y2="44359"/>
                        <a14:foregroundMark x1="83323" y1="77841" x2="93390" y2="74525"/>
                        <a14:foregroundMark x1="93390" y1="74525" x2="94663" y2="36474"/>
                        <a14:foregroundMark x1="94663" y1="36474" x2="88963" y2="27497"/>
                        <a14:foregroundMark x1="88963" y1="27497" x2="85567" y2="28063"/>
                        <a14:foregroundMark x1="96452" y1="26890" x2="68678" y2="30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27133" b="21119"/>
          <a:stretch/>
        </p:blipFill>
        <p:spPr>
          <a:xfrm rot="3937198">
            <a:off x="865025" y="2634495"/>
            <a:ext cx="6218926" cy="2847069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23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Mohn, Blume, Pflanze enthält.&#10;&#10;Automatisch generierte Beschreibung">
            <a:extLst>
              <a:ext uri="{FF2B5EF4-FFF2-40B4-BE49-F238E27FC236}">
                <a16:creationId xmlns:a16="http://schemas.microsoft.com/office/drawing/2014/main" id="{667F9568-08FC-FE80-61D3-524F90904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89"/>
          <a:stretch/>
        </p:blipFill>
        <p:spPr>
          <a:xfrm flipH="1">
            <a:off x="-1" y="0"/>
            <a:ext cx="123556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4015559-A78D-9C15-BD82-F13717D56CB0}"/>
              </a:ext>
            </a:extLst>
          </p:cNvPr>
          <p:cNvSpPr/>
          <p:nvPr/>
        </p:nvSpPr>
        <p:spPr>
          <a:xfrm rot="16200000">
            <a:off x="-2274441" y="3281022"/>
            <a:ext cx="7020000" cy="226356"/>
          </a:xfrm>
          <a:prstGeom prst="rect">
            <a:avLst/>
          </a:prstGeom>
          <a:solidFill>
            <a:srgbClr val="1C4E64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422001C-CFEA-B2A6-05FB-1DAE66E2F8DC}"/>
              </a:ext>
            </a:extLst>
          </p:cNvPr>
          <p:cNvSpPr/>
          <p:nvPr/>
        </p:nvSpPr>
        <p:spPr>
          <a:xfrm>
            <a:off x="1358466" y="6000751"/>
            <a:ext cx="10843262" cy="857250"/>
          </a:xfrm>
          <a:prstGeom prst="rect">
            <a:avLst/>
          </a:prstGeom>
          <a:solidFill>
            <a:srgbClr val="FFB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26E3A7-D06E-0A90-10A1-95371EC2B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9320074" y="6000751"/>
            <a:ext cx="2033726" cy="1355817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DE695E6-C3CA-6DAD-1537-B0A61DABF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48" y="6066588"/>
            <a:ext cx="2947409" cy="699675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8628E407-3730-5CE5-40D4-2F8D61D5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302" y="101198"/>
            <a:ext cx="8175749" cy="1325563"/>
          </a:xfrm>
        </p:spPr>
        <p:txBody>
          <a:bodyPr/>
          <a:lstStyle/>
          <a:p>
            <a:r>
              <a:rPr lang="de-AT" sz="4800" b="1" dirty="0">
                <a:solidFill>
                  <a:srgbClr val="D93A28"/>
                </a:solidFill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Verknüpfung CN </a:t>
            </a:r>
            <a:r>
              <a:rPr lang="de-AT" b="1" dirty="0">
                <a:solidFill>
                  <a:srgbClr val="FF7608"/>
                </a:solidFill>
              </a:rPr>
              <a:t>&amp;</a:t>
            </a:r>
            <a:r>
              <a:rPr lang="de-AT" dirty="0"/>
              <a:t> </a:t>
            </a:r>
            <a:r>
              <a:rPr lang="de-AT" b="1" dirty="0">
                <a:solidFill>
                  <a:srgbClr val="FF7608"/>
                </a:solidFill>
              </a:rPr>
              <a:t>DAVNE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C47DD0C-D3A5-716F-02DF-12CE47F9084C}"/>
              </a:ext>
            </a:extLst>
          </p:cNvPr>
          <p:cNvSpPr/>
          <p:nvPr/>
        </p:nvSpPr>
        <p:spPr>
          <a:xfrm>
            <a:off x="1667185" y="1302385"/>
            <a:ext cx="8442960" cy="45720"/>
          </a:xfrm>
          <a:prstGeom prst="rect">
            <a:avLst/>
          </a:prstGeom>
          <a:solidFill>
            <a:srgbClr val="333F50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6" name="Grafik 1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B98EC31-BD87-7C2D-9AD5-91DC246FA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r="5359"/>
          <a:stretch/>
        </p:blipFill>
        <p:spPr>
          <a:xfrm>
            <a:off x="9938514" y="1219200"/>
            <a:ext cx="2281376" cy="1179871"/>
          </a:xfrm>
          <a:prstGeom prst="rect">
            <a:avLst/>
          </a:prstGeom>
        </p:spPr>
      </p:pic>
      <p:pic>
        <p:nvPicPr>
          <p:cNvPr id="3" name="Grafik 2" descr="Ein Bild, das Text, Person, stehend, posieren enthält.&#10;&#10;Automatisch generierte Beschreibung">
            <a:extLst>
              <a:ext uri="{FF2B5EF4-FFF2-40B4-BE49-F238E27FC236}">
                <a16:creationId xmlns:a16="http://schemas.microsoft.com/office/drawing/2014/main" id="{9A6B9AE6-4599-ED8F-4BA4-41F1D00F73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2341" r="4451" b="14893"/>
          <a:stretch/>
        </p:blipFill>
        <p:spPr>
          <a:xfrm>
            <a:off x="1848255" y="1413942"/>
            <a:ext cx="7730335" cy="42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40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Mohn, Blume, Pflanze enthält.&#10;&#10;Automatisch generierte Beschreibung">
            <a:extLst>
              <a:ext uri="{FF2B5EF4-FFF2-40B4-BE49-F238E27FC236}">
                <a16:creationId xmlns:a16="http://schemas.microsoft.com/office/drawing/2014/main" id="{667F9568-08FC-FE80-61D3-524F90904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89"/>
          <a:stretch/>
        </p:blipFill>
        <p:spPr>
          <a:xfrm flipH="1">
            <a:off x="-1" y="0"/>
            <a:ext cx="123556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4015559-A78D-9C15-BD82-F13717D56CB0}"/>
              </a:ext>
            </a:extLst>
          </p:cNvPr>
          <p:cNvSpPr/>
          <p:nvPr/>
        </p:nvSpPr>
        <p:spPr>
          <a:xfrm rot="16200000">
            <a:off x="-2274441" y="3281022"/>
            <a:ext cx="7020000" cy="226356"/>
          </a:xfrm>
          <a:prstGeom prst="rect">
            <a:avLst/>
          </a:prstGeom>
          <a:solidFill>
            <a:srgbClr val="1C4E64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422001C-CFEA-B2A6-05FB-1DAE66E2F8DC}"/>
              </a:ext>
            </a:extLst>
          </p:cNvPr>
          <p:cNvSpPr/>
          <p:nvPr/>
        </p:nvSpPr>
        <p:spPr>
          <a:xfrm>
            <a:off x="1358466" y="6000751"/>
            <a:ext cx="10843262" cy="857250"/>
          </a:xfrm>
          <a:prstGeom prst="rect">
            <a:avLst/>
          </a:prstGeom>
          <a:solidFill>
            <a:srgbClr val="FFB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26E3A7-D06E-0A90-10A1-95371EC2B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9320074" y="6000751"/>
            <a:ext cx="2033726" cy="1355817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DE695E6-C3CA-6DAD-1537-B0A61DABF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48" y="6066588"/>
            <a:ext cx="2947409" cy="699675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8628E407-3730-5CE5-40D4-2F8D61D5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302" y="101198"/>
            <a:ext cx="8175749" cy="1325563"/>
          </a:xfrm>
        </p:spPr>
        <p:txBody>
          <a:bodyPr/>
          <a:lstStyle/>
          <a:p>
            <a:r>
              <a:rPr lang="de-AT" sz="4800" b="1" dirty="0">
                <a:solidFill>
                  <a:srgbClr val="D93A28"/>
                </a:solidFill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Soziale Teilhabe </a:t>
            </a:r>
            <a:endParaRPr lang="de-AT" b="1" dirty="0">
              <a:solidFill>
                <a:srgbClr val="FF7608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C47DD0C-D3A5-716F-02DF-12CE47F9084C}"/>
              </a:ext>
            </a:extLst>
          </p:cNvPr>
          <p:cNvSpPr/>
          <p:nvPr/>
        </p:nvSpPr>
        <p:spPr>
          <a:xfrm>
            <a:off x="1667185" y="1302385"/>
            <a:ext cx="8442960" cy="45720"/>
          </a:xfrm>
          <a:prstGeom prst="rect">
            <a:avLst/>
          </a:prstGeom>
          <a:solidFill>
            <a:srgbClr val="333F50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6" name="Grafik 1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B98EC31-BD87-7C2D-9AD5-91DC246FA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r="5359"/>
          <a:stretch/>
        </p:blipFill>
        <p:spPr>
          <a:xfrm>
            <a:off x="7606675" y="-1823"/>
            <a:ext cx="2281376" cy="1179871"/>
          </a:xfrm>
          <a:prstGeom prst="rect">
            <a:avLst/>
          </a:prstGeom>
        </p:spPr>
      </p:pic>
      <p:pic>
        <p:nvPicPr>
          <p:cNvPr id="22" name="Grafik 21" descr="Ein Bild, das Person, Im Haus enthält.&#10;&#10;Automatisch generierte Beschreibung">
            <a:extLst>
              <a:ext uri="{FF2B5EF4-FFF2-40B4-BE49-F238E27FC236}">
                <a16:creationId xmlns:a16="http://schemas.microsoft.com/office/drawing/2014/main" id="{8CD3B326-26BF-818D-B864-87808AFCB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85" y="1492598"/>
            <a:ext cx="6495543" cy="4321770"/>
          </a:xfrm>
          <a:prstGeom prst="rect">
            <a:avLst/>
          </a:prstGeom>
        </p:spPr>
      </p:pic>
      <p:sp>
        <p:nvSpPr>
          <p:cNvPr id="23" name="Inhaltsplatzhalter 7">
            <a:extLst>
              <a:ext uri="{FF2B5EF4-FFF2-40B4-BE49-F238E27FC236}">
                <a16:creationId xmlns:a16="http://schemas.microsoft.com/office/drawing/2014/main" id="{71A71A10-4692-05E6-3FA6-7FC0C2A6B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291" y="1722950"/>
            <a:ext cx="3665708" cy="41846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200" dirty="0"/>
              <a:t>Lass uns gemeinsam Lachen!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sz="2400" dirty="0"/>
              <a:t>Herausholen aus der Isolation durch CN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Organisation von gemeinsamen Aktivitäten durch DAVNE </a:t>
            </a:r>
          </a:p>
          <a:p>
            <a:pPr marL="628650" lvl="1" indent="-285750"/>
            <a:endParaRPr lang="de-DE" dirty="0"/>
          </a:p>
          <a:p>
            <a:pPr marL="628650" lvl="1" indent="-285750"/>
            <a:endParaRPr lang="de-AT" dirty="0"/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92730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Mohn, Blume, Pflanze enthält.&#10;&#10;Automatisch generierte Beschreibung">
            <a:extLst>
              <a:ext uri="{FF2B5EF4-FFF2-40B4-BE49-F238E27FC236}">
                <a16:creationId xmlns:a16="http://schemas.microsoft.com/office/drawing/2014/main" id="{667F9568-08FC-FE80-61D3-524F90904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89"/>
          <a:stretch/>
        </p:blipFill>
        <p:spPr>
          <a:xfrm flipH="1">
            <a:off x="-1" y="0"/>
            <a:ext cx="123556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4015559-A78D-9C15-BD82-F13717D56CB0}"/>
              </a:ext>
            </a:extLst>
          </p:cNvPr>
          <p:cNvSpPr/>
          <p:nvPr/>
        </p:nvSpPr>
        <p:spPr>
          <a:xfrm rot="16200000">
            <a:off x="-2274441" y="3281022"/>
            <a:ext cx="7020000" cy="226356"/>
          </a:xfrm>
          <a:prstGeom prst="rect">
            <a:avLst/>
          </a:prstGeom>
          <a:solidFill>
            <a:srgbClr val="1C4E64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422001C-CFEA-B2A6-05FB-1DAE66E2F8DC}"/>
              </a:ext>
            </a:extLst>
          </p:cNvPr>
          <p:cNvSpPr/>
          <p:nvPr/>
        </p:nvSpPr>
        <p:spPr>
          <a:xfrm>
            <a:off x="1358466" y="6000751"/>
            <a:ext cx="10843262" cy="857250"/>
          </a:xfrm>
          <a:prstGeom prst="rect">
            <a:avLst/>
          </a:prstGeom>
          <a:solidFill>
            <a:srgbClr val="FFB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26E3A7-D06E-0A90-10A1-95371EC2B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9320074" y="6000751"/>
            <a:ext cx="2033726" cy="1355817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DE695E6-C3CA-6DAD-1537-B0A61DABF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48" y="6066588"/>
            <a:ext cx="2947409" cy="699675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8628E407-3730-5CE5-40D4-2F8D61D5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302" y="101198"/>
            <a:ext cx="8175749" cy="1325563"/>
          </a:xfrm>
        </p:spPr>
        <p:txBody>
          <a:bodyPr/>
          <a:lstStyle/>
          <a:p>
            <a:r>
              <a:rPr lang="de-AT" sz="4800" b="1" dirty="0">
                <a:solidFill>
                  <a:srgbClr val="D93A28"/>
                </a:solidFill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Psychische Ebene</a:t>
            </a:r>
            <a:endParaRPr lang="de-AT" b="1" dirty="0">
              <a:solidFill>
                <a:srgbClr val="FF7608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C47DD0C-D3A5-716F-02DF-12CE47F9084C}"/>
              </a:ext>
            </a:extLst>
          </p:cNvPr>
          <p:cNvSpPr/>
          <p:nvPr/>
        </p:nvSpPr>
        <p:spPr>
          <a:xfrm>
            <a:off x="1667185" y="1302385"/>
            <a:ext cx="8442960" cy="45720"/>
          </a:xfrm>
          <a:prstGeom prst="rect">
            <a:avLst/>
          </a:prstGeom>
          <a:solidFill>
            <a:srgbClr val="333F50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6" name="Grafik 1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B98EC31-BD87-7C2D-9AD5-91DC246FA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r="5359"/>
          <a:stretch/>
        </p:blipFill>
        <p:spPr>
          <a:xfrm>
            <a:off x="7606675" y="-39327"/>
            <a:ext cx="2281376" cy="1179871"/>
          </a:xfrm>
          <a:prstGeom prst="rect">
            <a:avLst/>
          </a:prstGeom>
        </p:spPr>
      </p:pic>
      <p:pic>
        <p:nvPicPr>
          <p:cNvPr id="3" name="Grafik 2" descr="Ein Bild, das Person, Im Haus, Computer enthält.&#10;&#10;Automatisch generierte Beschreibung">
            <a:extLst>
              <a:ext uri="{FF2B5EF4-FFF2-40B4-BE49-F238E27FC236}">
                <a16:creationId xmlns:a16="http://schemas.microsoft.com/office/drawing/2014/main" id="{502B16F2-0C20-A6A3-CCA3-D8DF47DF5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84" y="1509946"/>
            <a:ext cx="6435955" cy="4290636"/>
          </a:xfrm>
          <a:prstGeom prst="rect">
            <a:avLst/>
          </a:prstGeom>
        </p:spPr>
      </p:pic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C91FED5C-9E73-04CA-FAEA-945997FE6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291" y="1722950"/>
            <a:ext cx="3665708" cy="41846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200" dirty="0"/>
              <a:t>Gemeinsam Schaffen wir es!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sz="2400" dirty="0"/>
              <a:t>Finden von Lösung für belastende Themen  durch CN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Unterstützung im Alltag durch Nachbarschaftshilfe organisiert durch DAVNE </a:t>
            </a:r>
          </a:p>
          <a:p>
            <a:pPr marL="628650" lvl="1" indent="-285750"/>
            <a:endParaRPr lang="de-DE" dirty="0"/>
          </a:p>
          <a:p>
            <a:pPr marL="628650" lvl="1" indent="-285750"/>
            <a:endParaRPr lang="de-AT" dirty="0"/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03605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Mohn, Blume, Pflanze enthält.&#10;&#10;Automatisch generierte Beschreibung">
            <a:extLst>
              <a:ext uri="{FF2B5EF4-FFF2-40B4-BE49-F238E27FC236}">
                <a16:creationId xmlns:a16="http://schemas.microsoft.com/office/drawing/2014/main" id="{667F9568-08FC-FE80-61D3-524F90904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89"/>
          <a:stretch/>
        </p:blipFill>
        <p:spPr>
          <a:xfrm flipH="1">
            <a:off x="-1" y="0"/>
            <a:ext cx="123556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4015559-A78D-9C15-BD82-F13717D56CB0}"/>
              </a:ext>
            </a:extLst>
          </p:cNvPr>
          <p:cNvSpPr/>
          <p:nvPr/>
        </p:nvSpPr>
        <p:spPr>
          <a:xfrm rot="16200000">
            <a:off x="-2274441" y="3281022"/>
            <a:ext cx="7020000" cy="226356"/>
          </a:xfrm>
          <a:prstGeom prst="rect">
            <a:avLst/>
          </a:prstGeom>
          <a:solidFill>
            <a:srgbClr val="1C4E64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422001C-CFEA-B2A6-05FB-1DAE66E2F8DC}"/>
              </a:ext>
            </a:extLst>
          </p:cNvPr>
          <p:cNvSpPr/>
          <p:nvPr/>
        </p:nvSpPr>
        <p:spPr>
          <a:xfrm>
            <a:off x="1358466" y="6000751"/>
            <a:ext cx="10843262" cy="857250"/>
          </a:xfrm>
          <a:prstGeom prst="rect">
            <a:avLst/>
          </a:prstGeom>
          <a:solidFill>
            <a:srgbClr val="FFB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26E3A7-D06E-0A90-10A1-95371EC2B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9320074" y="6000751"/>
            <a:ext cx="2033726" cy="1355817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DE695E6-C3CA-6DAD-1537-B0A61DABF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48" y="6066588"/>
            <a:ext cx="2947409" cy="699675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8628E407-3730-5CE5-40D4-2F8D61D5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302" y="101198"/>
            <a:ext cx="8175749" cy="1325563"/>
          </a:xfrm>
        </p:spPr>
        <p:txBody>
          <a:bodyPr/>
          <a:lstStyle/>
          <a:p>
            <a:r>
              <a:rPr lang="de-AT" sz="4800" b="1" dirty="0">
                <a:solidFill>
                  <a:srgbClr val="D93A28"/>
                </a:solidFill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Körperliche Ebene </a:t>
            </a:r>
            <a:endParaRPr lang="de-AT" b="1" dirty="0">
              <a:solidFill>
                <a:srgbClr val="FF7608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C47DD0C-D3A5-716F-02DF-12CE47F9084C}"/>
              </a:ext>
            </a:extLst>
          </p:cNvPr>
          <p:cNvSpPr/>
          <p:nvPr/>
        </p:nvSpPr>
        <p:spPr>
          <a:xfrm>
            <a:off x="1667185" y="1302385"/>
            <a:ext cx="8442960" cy="45720"/>
          </a:xfrm>
          <a:prstGeom prst="rect">
            <a:avLst/>
          </a:prstGeom>
          <a:solidFill>
            <a:srgbClr val="333F50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6" name="Grafik 1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B98EC31-BD87-7C2D-9AD5-91DC246FA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r="5359"/>
          <a:stretch/>
        </p:blipFill>
        <p:spPr>
          <a:xfrm>
            <a:off x="7404614" y="18014"/>
            <a:ext cx="2483437" cy="1284372"/>
          </a:xfrm>
          <a:prstGeom prst="rect">
            <a:avLst/>
          </a:prstGeom>
        </p:spPr>
      </p:pic>
      <p:pic>
        <p:nvPicPr>
          <p:cNvPr id="2" name="Grafik 1" descr="Ein Bild, das Person, Im Haus enthält.&#10;&#10;Automatisch generierte Beschreibung">
            <a:extLst>
              <a:ext uri="{FF2B5EF4-FFF2-40B4-BE49-F238E27FC236}">
                <a16:creationId xmlns:a16="http://schemas.microsoft.com/office/drawing/2014/main" id="{1BA42DDD-3BAB-4522-EF6A-0C517C065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85" y="1509946"/>
            <a:ext cx="6382155" cy="4254770"/>
          </a:xfrm>
          <a:prstGeom prst="rect">
            <a:avLst/>
          </a:prstGeom>
        </p:spPr>
      </p:pic>
      <p:sp>
        <p:nvSpPr>
          <p:cNvPr id="3" name="Inhaltsplatzhalter 7">
            <a:extLst>
              <a:ext uri="{FF2B5EF4-FFF2-40B4-BE49-F238E27FC236}">
                <a16:creationId xmlns:a16="http://schemas.microsoft.com/office/drawing/2014/main" id="{2CCB0935-C8F5-6846-3492-B3203EF2E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291" y="1722950"/>
            <a:ext cx="3665708" cy="41846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200" dirty="0"/>
              <a:t>Gesundheit fördern in kleine Schritten!</a:t>
            </a:r>
          </a:p>
          <a:p>
            <a:pPr marL="0" indent="0">
              <a:buNone/>
            </a:pPr>
            <a:endParaRPr lang="de-DE" sz="1400" dirty="0"/>
          </a:p>
          <a:p>
            <a:r>
              <a:rPr lang="de-DE" sz="2400" dirty="0"/>
              <a:t>Erarbeiten von Maßnahmen mit der CN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Erreichung von Angeboten zur Gesundheitsförderung durch DAVNE </a:t>
            </a:r>
          </a:p>
          <a:p>
            <a:pPr marL="628650" lvl="1" indent="-285750"/>
            <a:endParaRPr lang="de-DE" dirty="0"/>
          </a:p>
          <a:p>
            <a:pPr marL="628650" lvl="1" indent="-285750"/>
            <a:endParaRPr lang="de-AT" dirty="0"/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4557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F49694B-DFBD-5802-5EF5-85B0D23F8652}"/>
              </a:ext>
            </a:extLst>
          </p:cNvPr>
          <p:cNvSpPr txBox="1"/>
          <p:nvPr/>
        </p:nvSpPr>
        <p:spPr>
          <a:xfrm>
            <a:off x="10200640" y="5250758"/>
            <a:ext cx="209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Biopsychosoziale Gesundheitsmodel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ACE85E8-1EE7-3E2C-A5BA-85A981E5E363}"/>
              </a:ext>
            </a:extLst>
          </p:cNvPr>
          <p:cNvGrpSpPr/>
          <p:nvPr/>
        </p:nvGrpSpPr>
        <p:grpSpPr>
          <a:xfrm>
            <a:off x="3360640" y="-81603"/>
            <a:ext cx="6840000" cy="6840000"/>
            <a:chOff x="2024574" y="27728"/>
            <a:chExt cx="6840000" cy="6840000"/>
          </a:xfrm>
          <a:solidFill>
            <a:srgbClr val="432875"/>
          </a:solidFill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4DC53F1-E3EA-941D-703C-EFFA93EBF71C}"/>
                </a:ext>
              </a:extLst>
            </p:cNvPr>
            <p:cNvSpPr/>
            <p:nvPr/>
          </p:nvSpPr>
          <p:spPr>
            <a:xfrm>
              <a:off x="2024574" y="27728"/>
              <a:ext cx="6840000" cy="6840000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5708FDF-A703-C0DA-3CDF-6B2079686C71}"/>
                </a:ext>
              </a:extLst>
            </p:cNvPr>
            <p:cNvSpPr txBox="1"/>
            <p:nvPr/>
          </p:nvSpPr>
          <p:spPr>
            <a:xfrm>
              <a:off x="4286078" y="6279776"/>
              <a:ext cx="2240814" cy="36933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AT" dirty="0">
                  <a:solidFill>
                    <a:schemeClr val="bg1"/>
                  </a:solidFill>
                </a:rPr>
                <a:t>Gesundheitssystem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D84A897-AF30-89CB-921D-F2B7CC8F6F59}"/>
              </a:ext>
            </a:extLst>
          </p:cNvPr>
          <p:cNvGrpSpPr/>
          <p:nvPr/>
        </p:nvGrpSpPr>
        <p:grpSpPr>
          <a:xfrm>
            <a:off x="4080639" y="701212"/>
            <a:ext cx="5400000" cy="5400000"/>
            <a:chOff x="2744573" y="810543"/>
            <a:chExt cx="5400000" cy="540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2D49489-BFB9-52BA-6588-E1CFEDBAECED}"/>
                </a:ext>
              </a:extLst>
            </p:cNvPr>
            <p:cNvSpPr/>
            <p:nvPr/>
          </p:nvSpPr>
          <p:spPr>
            <a:xfrm>
              <a:off x="2744573" y="810543"/>
              <a:ext cx="5400000" cy="5400000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40092C8-67B9-09F4-D80B-91B53937508D}"/>
                </a:ext>
              </a:extLst>
            </p:cNvPr>
            <p:cNvSpPr txBox="1"/>
            <p:nvPr/>
          </p:nvSpPr>
          <p:spPr>
            <a:xfrm>
              <a:off x="4328448" y="5583560"/>
              <a:ext cx="224081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AT" dirty="0">
                  <a:solidFill>
                    <a:schemeClr val="bg1"/>
                  </a:solidFill>
                </a:rPr>
                <a:t>Gemeinde / Region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0C6D0F3-30F5-8E30-6352-9FF725634C9C}"/>
              </a:ext>
            </a:extLst>
          </p:cNvPr>
          <p:cNvGrpSpPr/>
          <p:nvPr/>
        </p:nvGrpSpPr>
        <p:grpSpPr>
          <a:xfrm>
            <a:off x="4774433" y="1397309"/>
            <a:ext cx="3960000" cy="3960000"/>
            <a:chOff x="3438367" y="1506640"/>
            <a:chExt cx="3960000" cy="3960000"/>
          </a:xfrm>
          <a:solidFill>
            <a:srgbClr val="AC75D5"/>
          </a:solidFill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77A1C8E-D19A-F93E-D203-C33EE22D4E97}"/>
                </a:ext>
              </a:extLst>
            </p:cNvPr>
            <p:cNvSpPr/>
            <p:nvPr/>
          </p:nvSpPr>
          <p:spPr>
            <a:xfrm>
              <a:off x="3438367" y="1506640"/>
              <a:ext cx="3960000" cy="3960000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62F2450-4206-6275-84B7-8D8AAF1614D3}"/>
                </a:ext>
              </a:extLst>
            </p:cNvPr>
            <p:cNvSpPr txBox="1"/>
            <p:nvPr/>
          </p:nvSpPr>
          <p:spPr>
            <a:xfrm>
              <a:off x="4380329" y="4821276"/>
              <a:ext cx="224081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Individuum / Familie </a:t>
              </a:r>
            </a:p>
          </p:txBody>
        </p:sp>
      </p:grpSp>
      <p:sp>
        <p:nvSpPr>
          <p:cNvPr id="19" name="Rechteck: diagonal liegende Ecken abgerundet 18">
            <a:extLst>
              <a:ext uri="{FF2B5EF4-FFF2-40B4-BE49-F238E27FC236}">
                <a16:creationId xmlns:a16="http://schemas.microsoft.com/office/drawing/2014/main" id="{ACA73440-12EE-3063-3A32-E193DFE306E6}"/>
              </a:ext>
            </a:extLst>
          </p:cNvPr>
          <p:cNvSpPr/>
          <p:nvPr/>
        </p:nvSpPr>
        <p:spPr>
          <a:xfrm rot="3681757">
            <a:off x="7732669" y="2082248"/>
            <a:ext cx="2073190" cy="477876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Vorträge (Tut Gut)</a:t>
            </a:r>
          </a:p>
        </p:txBody>
      </p:sp>
      <p:sp>
        <p:nvSpPr>
          <p:cNvPr id="20" name="Rechteck: diagonal liegende Ecken abgerundet 19">
            <a:extLst>
              <a:ext uri="{FF2B5EF4-FFF2-40B4-BE49-F238E27FC236}">
                <a16:creationId xmlns:a16="http://schemas.microsoft.com/office/drawing/2014/main" id="{21AE1845-546E-64DD-4D4B-0C1B527621B1}"/>
              </a:ext>
            </a:extLst>
          </p:cNvPr>
          <p:cNvSpPr/>
          <p:nvPr/>
        </p:nvSpPr>
        <p:spPr>
          <a:xfrm rot="18650922">
            <a:off x="4026532" y="1846495"/>
            <a:ext cx="1848255" cy="552039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Netzwerkarbeit</a:t>
            </a:r>
            <a:r>
              <a:rPr lang="de-AT" dirty="0"/>
              <a:t> </a:t>
            </a:r>
          </a:p>
        </p:txBody>
      </p:sp>
      <p:sp>
        <p:nvSpPr>
          <p:cNvPr id="21" name="Rechteck: diagonal liegende Ecken abgerundet 20">
            <a:extLst>
              <a:ext uri="{FF2B5EF4-FFF2-40B4-BE49-F238E27FC236}">
                <a16:creationId xmlns:a16="http://schemas.microsoft.com/office/drawing/2014/main" id="{90994B76-4316-BAF2-E3F0-E2954A765230}"/>
              </a:ext>
            </a:extLst>
          </p:cNvPr>
          <p:cNvSpPr/>
          <p:nvPr/>
        </p:nvSpPr>
        <p:spPr>
          <a:xfrm rot="3630258">
            <a:off x="8280082" y="1552816"/>
            <a:ext cx="2240815" cy="558525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Empfehlungsschein</a:t>
            </a:r>
            <a:r>
              <a:rPr lang="de-AT" dirty="0"/>
              <a:t> </a:t>
            </a:r>
          </a:p>
        </p:txBody>
      </p:sp>
      <p:sp>
        <p:nvSpPr>
          <p:cNvPr id="22" name="Rechteck: diagonal liegende Ecken abgerundet 21">
            <a:extLst>
              <a:ext uri="{FF2B5EF4-FFF2-40B4-BE49-F238E27FC236}">
                <a16:creationId xmlns:a16="http://schemas.microsoft.com/office/drawing/2014/main" id="{D575A232-FF2A-6AD9-A3BD-4B2030BCE56F}"/>
              </a:ext>
            </a:extLst>
          </p:cNvPr>
          <p:cNvSpPr/>
          <p:nvPr/>
        </p:nvSpPr>
        <p:spPr>
          <a:xfrm rot="18627414">
            <a:off x="3062780" y="1205615"/>
            <a:ext cx="2608342" cy="646330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„Neue“ Angebote</a:t>
            </a:r>
          </a:p>
        </p:txBody>
      </p:sp>
      <p:sp>
        <p:nvSpPr>
          <p:cNvPr id="23" name="Rechteck: diagonal liegende Ecken abgerundet 22">
            <a:extLst>
              <a:ext uri="{FF2B5EF4-FFF2-40B4-BE49-F238E27FC236}">
                <a16:creationId xmlns:a16="http://schemas.microsoft.com/office/drawing/2014/main" id="{9844CD74-EC4C-357E-E5F6-80EFD77E9966}"/>
              </a:ext>
            </a:extLst>
          </p:cNvPr>
          <p:cNvSpPr/>
          <p:nvPr/>
        </p:nvSpPr>
        <p:spPr>
          <a:xfrm rot="18427621">
            <a:off x="4320314" y="2342176"/>
            <a:ext cx="2347193" cy="450324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/>
              <a:t>Beratung/ Vernetzung</a:t>
            </a:r>
          </a:p>
        </p:txBody>
      </p:sp>
      <p:sp>
        <p:nvSpPr>
          <p:cNvPr id="24" name="Rechteck: diagonal liegende Ecken abgerundet 23">
            <a:extLst>
              <a:ext uri="{FF2B5EF4-FFF2-40B4-BE49-F238E27FC236}">
                <a16:creationId xmlns:a16="http://schemas.microsoft.com/office/drawing/2014/main" id="{AAF818F6-10D4-7FEE-4C0B-67B9F40D08E9}"/>
              </a:ext>
            </a:extLst>
          </p:cNvPr>
          <p:cNvSpPr/>
          <p:nvPr/>
        </p:nvSpPr>
        <p:spPr>
          <a:xfrm rot="3880857">
            <a:off x="6915961" y="2607750"/>
            <a:ext cx="2441177" cy="450324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dirty="0"/>
              <a:t>Gesundheitsgespräche</a:t>
            </a:r>
          </a:p>
        </p:txBody>
      </p:sp>
      <p:graphicFrame>
        <p:nvGraphicFramePr>
          <p:cNvPr id="3" name="Inhaltsplatzhalter 9">
            <a:extLst>
              <a:ext uri="{FF2B5EF4-FFF2-40B4-BE49-F238E27FC236}">
                <a16:creationId xmlns:a16="http://schemas.microsoft.com/office/drawing/2014/main" id="{89B49C5B-628E-DC63-1BB7-D770D9DD2E49}"/>
              </a:ext>
            </a:extLst>
          </p:cNvPr>
          <p:cNvGraphicFramePr>
            <a:graphicFrameLocks/>
          </p:cNvGraphicFramePr>
          <p:nvPr/>
        </p:nvGraphicFramePr>
        <p:xfrm>
          <a:off x="4553941" y="2001867"/>
          <a:ext cx="4414484" cy="299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785BF8D-7B61-7B63-843A-12BD94C3FA18}"/>
              </a:ext>
            </a:extLst>
          </p:cNvPr>
          <p:cNvGrpSpPr/>
          <p:nvPr/>
        </p:nvGrpSpPr>
        <p:grpSpPr>
          <a:xfrm>
            <a:off x="5640776" y="-91332"/>
            <a:ext cx="2240815" cy="3211583"/>
            <a:chOff x="4252184" y="2479874"/>
            <a:chExt cx="2657535" cy="2009494"/>
          </a:xfrm>
          <a:solidFill>
            <a:srgbClr val="FFC000"/>
          </a:solidFill>
        </p:grpSpPr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80CAD5AD-B16A-0EE9-60FB-B65CFA3770EE}"/>
                </a:ext>
              </a:extLst>
            </p:cNvPr>
            <p:cNvSpPr/>
            <p:nvPr/>
          </p:nvSpPr>
          <p:spPr>
            <a:xfrm flipV="1">
              <a:off x="4252184" y="2479874"/>
              <a:ext cx="2657535" cy="2009494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de-AT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7E1BBC8E-0177-B432-E6C7-54B1796E60C5}"/>
                </a:ext>
              </a:extLst>
            </p:cNvPr>
            <p:cNvSpPr txBox="1"/>
            <p:nvPr/>
          </p:nvSpPr>
          <p:spPr>
            <a:xfrm>
              <a:off x="4810433" y="2850210"/>
              <a:ext cx="15661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AT" b="1" dirty="0"/>
                <a:t>Community Nursing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8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2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FAB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BDD45EC-BF15-3A3F-AED4-8011FB278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r="5359"/>
          <a:stretch/>
        </p:blipFill>
        <p:spPr>
          <a:xfrm>
            <a:off x="4061860" y="1687428"/>
            <a:ext cx="7009396" cy="347699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78581C7-344F-4EC1-9514-1EE7A2D8DEBC}"/>
              </a:ext>
            </a:extLst>
          </p:cNvPr>
          <p:cNvSpPr/>
          <p:nvPr/>
        </p:nvSpPr>
        <p:spPr>
          <a:xfrm>
            <a:off x="9877812" y="0"/>
            <a:ext cx="2314188" cy="1136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8997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EEBC1-99F5-4695-B397-2E7AB6996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40" y="251132"/>
            <a:ext cx="8082280" cy="996004"/>
          </a:xfrm>
        </p:spPr>
        <p:txBody>
          <a:bodyPr/>
          <a:lstStyle/>
          <a:p>
            <a:r>
              <a:rPr lang="de-DE" b="1" dirty="0">
                <a:solidFill>
                  <a:srgbClr val="FF7608"/>
                </a:solidFill>
              </a:rPr>
              <a:t>DAVNE </a:t>
            </a:r>
            <a:endParaRPr lang="de-AT" b="1" dirty="0">
              <a:solidFill>
                <a:srgbClr val="FF7608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9EC9CDD-ABE4-4F55-BAC6-AA2E1A011514}"/>
              </a:ext>
            </a:extLst>
          </p:cNvPr>
          <p:cNvSpPr/>
          <p:nvPr/>
        </p:nvSpPr>
        <p:spPr>
          <a:xfrm flipV="1">
            <a:off x="1539240" y="1224277"/>
            <a:ext cx="10515600" cy="45719"/>
          </a:xfrm>
          <a:prstGeom prst="rect">
            <a:avLst/>
          </a:prstGeom>
          <a:solidFill>
            <a:srgbClr val="7D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aphicFrame>
        <p:nvGraphicFramePr>
          <p:cNvPr id="9" name="Inhaltsplatzhalter 9">
            <a:extLst>
              <a:ext uri="{FF2B5EF4-FFF2-40B4-BE49-F238E27FC236}">
                <a16:creationId xmlns:a16="http://schemas.microsoft.com/office/drawing/2014/main" id="{10E8D1B8-DA04-2CB8-4444-611A17722C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126903"/>
              </p:ext>
            </p:extLst>
          </p:nvPr>
        </p:nvGraphicFramePr>
        <p:xfrm>
          <a:off x="2005798" y="1221171"/>
          <a:ext cx="8940799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39E7522-666D-DF0A-5B77-0AC09F42291F}"/>
              </a:ext>
            </a:extLst>
          </p:cNvPr>
          <p:cNvSpPr/>
          <p:nvPr/>
        </p:nvSpPr>
        <p:spPr>
          <a:xfrm>
            <a:off x="7694445" y="4669821"/>
            <a:ext cx="2074263" cy="13462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Vermittlung von Nachbarschaftshilfe</a:t>
            </a:r>
            <a:endParaRPr lang="de-AT" sz="1600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6F98E376-9791-9DD3-9C6D-837747C315F4}"/>
              </a:ext>
            </a:extLst>
          </p:cNvPr>
          <p:cNvSpPr/>
          <p:nvPr/>
        </p:nvSpPr>
        <p:spPr>
          <a:xfrm>
            <a:off x="2489218" y="3514234"/>
            <a:ext cx="2074263" cy="134621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Sichtbarmachen von Ressourcen älterer Personen </a:t>
            </a:r>
            <a:endParaRPr lang="de-AT" sz="1600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B3E9BEF-C118-FC07-F789-23F18E40C30A}"/>
              </a:ext>
            </a:extLst>
          </p:cNvPr>
          <p:cNvSpPr/>
          <p:nvPr/>
        </p:nvSpPr>
        <p:spPr>
          <a:xfrm>
            <a:off x="8081126" y="1400236"/>
            <a:ext cx="2074263" cy="1346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Darstellung des vorhandenen, regionalen Angebots</a:t>
            </a:r>
            <a:endParaRPr lang="de-AT" sz="1600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380A3F3-2DC9-13F3-186E-5599602CA20E}"/>
              </a:ext>
            </a:extLst>
          </p:cNvPr>
          <p:cNvSpPr/>
          <p:nvPr/>
        </p:nvSpPr>
        <p:spPr>
          <a:xfrm>
            <a:off x="9496182" y="4330783"/>
            <a:ext cx="2074263" cy="6894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DAVNE-Vermittlungs-APP </a:t>
            </a:r>
            <a:endParaRPr lang="de-AT" sz="1600" dirty="0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156E137E-7B67-0C93-B0AA-4716F33F8C19}"/>
              </a:ext>
            </a:extLst>
          </p:cNvPr>
          <p:cNvSpPr/>
          <p:nvPr/>
        </p:nvSpPr>
        <p:spPr>
          <a:xfrm>
            <a:off x="1539240" y="2940724"/>
            <a:ext cx="2074263" cy="68941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Schwarzes Brett</a:t>
            </a:r>
            <a:endParaRPr lang="de-AT" sz="1600" dirty="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B000C8B-1396-BEF2-2212-88FFA70CC23A}"/>
              </a:ext>
            </a:extLst>
          </p:cNvPr>
          <p:cNvSpPr/>
          <p:nvPr/>
        </p:nvSpPr>
        <p:spPr>
          <a:xfrm>
            <a:off x="9768708" y="2596018"/>
            <a:ext cx="2074263" cy="68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Carrying</a:t>
            </a:r>
            <a:r>
              <a:rPr lang="de-DE" sz="1600" dirty="0"/>
              <a:t> Journey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20462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EEBC1-99F5-4695-B397-2E7AB6996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40" y="251132"/>
            <a:ext cx="8082280" cy="996004"/>
          </a:xfrm>
        </p:spPr>
        <p:txBody>
          <a:bodyPr/>
          <a:lstStyle/>
          <a:p>
            <a:r>
              <a:rPr lang="de-DE" b="1" dirty="0">
                <a:solidFill>
                  <a:srgbClr val="FF7608"/>
                </a:solidFill>
              </a:rPr>
              <a:t>Nachbarschaftshilfe - DAVNE</a:t>
            </a:r>
            <a:endParaRPr lang="de-AT" b="1" dirty="0">
              <a:solidFill>
                <a:srgbClr val="FF7608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9EC9CDD-ABE4-4F55-BAC6-AA2E1A011514}"/>
              </a:ext>
            </a:extLst>
          </p:cNvPr>
          <p:cNvSpPr/>
          <p:nvPr/>
        </p:nvSpPr>
        <p:spPr>
          <a:xfrm flipV="1">
            <a:off x="1539240" y="1224277"/>
            <a:ext cx="10515600" cy="45719"/>
          </a:xfrm>
          <a:prstGeom prst="rect">
            <a:avLst/>
          </a:prstGeom>
          <a:solidFill>
            <a:srgbClr val="7D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49CFD649-EEE6-EC5C-91A5-363308FFC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77" y="1379383"/>
            <a:ext cx="6353026" cy="476477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6497845-6CB7-8014-9BDD-AECAB3625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2247" y="1875493"/>
            <a:ext cx="3562593" cy="4011767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2597150" algn="l"/>
              </a:tabLst>
            </a:pPr>
            <a:r>
              <a:rPr lang="de-DE" sz="2400" b="1" dirty="0">
                <a:effectLst/>
                <a:latin typeface="+mj-lt"/>
                <a:ea typeface="Times New Roman" panose="02020603050405020304" pitchFamily="18" charset="0"/>
              </a:rPr>
              <a:t>Mobilität:                   </a:t>
            </a:r>
            <a:r>
              <a:rPr lang="de-DE" sz="2400" dirty="0">
                <a:effectLst/>
                <a:latin typeface="+mj-lt"/>
                <a:ea typeface="Times New Roman" panose="02020603050405020304" pitchFamily="18" charset="0"/>
              </a:rPr>
              <a:t>Fahr- und Bringdienste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597150" algn="l"/>
              </a:tabLst>
            </a:pPr>
            <a:r>
              <a:rPr lang="de-DE" sz="2400" b="1" dirty="0">
                <a:effectLst/>
                <a:latin typeface="+mj-lt"/>
                <a:ea typeface="Times New Roman" panose="02020603050405020304" pitchFamily="18" charset="0"/>
              </a:rPr>
              <a:t>soziales Miteinander: </a:t>
            </a:r>
            <a:r>
              <a:rPr lang="de-DE" sz="2400" dirty="0">
                <a:effectLst/>
                <a:latin typeface="+mj-lt"/>
                <a:ea typeface="Times New Roman" panose="02020603050405020304" pitchFamily="18" charset="0"/>
              </a:rPr>
              <a:t>Besuchsdienste 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597150" algn="l"/>
              </a:tabLst>
            </a:pPr>
            <a:r>
              <a:rPr lang="de-DE" sz="2400" b="1" dirty="0">
                <a:effectLst/>
                <a:latin typeface="+mj-lt"/>
                <a:ea typeface="Times New Roman" panose="02020603050405020304" pitchFamily="18" charset="0"/>
              </a:rPr>
              <a:t>Sport &amp; Fitness: </a:t>
            </a:r>
            <a:r>
              <a:rPr lang="de-DE" sz="2400" dirty="0">
                <a:effectLst/>
                <a:latin typeface="+mj-lt"/>
                <a:ea typeface="Times New Roman" panose="02020603050405020304" pitchFamily="18" charset="0"/>
              </a:rPr>
              <a:t>Spaziergehdienste</a:t>
            </a:r>
            <a:endParaRPr lang="de-AT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400" b="1" dirty="0">
                <a:effectLst/>
                <a:latin typeface="+mj-lt"/>
                <a:ea typeface="Times New Roman" panose="02020603050405020304" pitchFamily="18" charset="0"/>
              </a:rPr>
              <a:t>Digitalisierung: </a:t>
            </a:r>
            <a:r>
              <a:rPr lang="de-DE" sz="2400" dirty="0">
                <a:effectLst/>
                <a:latin typeface="+mj-lt"/>
                <a:ea typeface="Times New Roman" panose="02020603050405020304" pitchFamily="18" charset="0"/>
              </a:rPr>
              <a:t>individuelle Erklärung des Smartphones oder Tablets</a:t>
            </a:r>
            <a:endParaRPr lang="de-AT" sz="24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1547788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EEBC1-99F5-4695-B397-2E7AB6996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40" y="251132"/>
            <a:ext cx="8082280" cy="996004"/>
          </a:xfrm>
        </p:spPr>
        <p:txBody>
          <a:bodyPr/>
          <a:lstStyle/>
          <a:p>
            <a:r>
              <a:rPr lang="de-DE" b="1" dirty="0">
                <a:solidFill>
                  <a:srgbClr val="FF7608"/>
                </a:solidFill>
              </a:rPr>
              <a:t>Ressourcengespräche </a:t>
            </a:r>
            <a:endParaRPr lang="de-AT" b="1" dirty="0">
              <a:solidFill>
                <a:srgbClr val="FF7608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9EC9CDD-ABE4-4F55-BAC6-AA2E1A011514}"/>
              </a:ext>
            </a:extLst>
          </p:cNvPr>
          <p:cNvSpPr/>
          <p:nvPr/>
        </p:nvSpPr>
        <p:spPr>
          <a:xfrm flipV="1">
            <a:off x="1539240" y="1224277"/>
            <a:ext cx="10515600" cy="45719"/>
          </a:xfrm>
          <a:prstGeom prst="rect">
            <a:avLst/>
          </a:prstGeom>
          <a:solidFill>
            <a:srgbClr val="7D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6E2F5E4-905A-1FAF-B16E-3D1018779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236" y="2423167"/>
            <a:ext cx="4881015" cy="2624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/>
              <a:t>Zielgruppe: 80+</a:t>
            </a:r>
          </a:p>
          <a:p>
            <a:pPr marL="0" indent="0">
              <a:buNone/>
            </a:pPr>
            <a:r>
              <a:rPr lang="de-AT" dirty="0"/>
              <a:t>Format: Persönlich </a:t>
            </a:r>
          </a:p>
          <a:p>
            <a:pPr marL="0" indent="0">
              <a:buNone/>
            </a:pPr>
            <a:r>
              <a:rPr lang="de-AT" dirty="0"/>
              <a:t>Ort: Zuhause oder Öffentlich</a:t>
            </a:r>
          </a:p>
          <a:p>
            <a:pPr marL="0" indent="0">
              <a:buNone/>
            </a:pPr>
            <a:endParaRPr lang="de-AT" sz="1100" dirty="0"/>
          </a:p>
        </p:txBody>
      </p:sp>
      <p:pic>
        <p:nvPicPr>
          <p:cNvPr id="3" name="Grafik 2" descr="Ein Bild, das Person, Tisch, Sitzen, Im Haus enthält.&#10;&#10;Automatisch generierte Beschreibung">
            <a:extLst>
              <a:ext uri="{FF2B5EF4-FFF2-40B4-BE49-F238E27FC236}">
                <a16:creationId xmlns:a16="http://schemas.microsoft.com/office/drawing/2014/main" id="{B508A0C2-24EA-E669-FA6E-1D85F3F1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0"/>
          <a:stretch/>
        </p:blipFill>
        <p:spPr>
          <a:xfrm>
            <a:off x="2033336" y="1408688"/>
            <a:ext cx="3547044" cy="46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03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EEBC1-99F5-4695-B397-2E7AB6996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40" y="251132"/>
            <a:ext cx="8082280" cy="996004"/>
          </a:xfrm>
        </p:spPr>
        <p:txBody>
          <a:bodyPr/>
          <a:lstStyle/>
          <a:p>
            <a:r>
              <a:rPr lang="de-DE" b="1" dirty="0">
                <a:solidFill>
                  <a:srgbClr val="FF7608"/>
                </a:solidFill>
              </a:rPr>
              <a:t>Ressourcengespräche </a:t>
            </a:r>
            <a:endParaRPr lang="de-AT" b="1" dirty="0">
              <a:solidFill>
                <a:srgbClr val="FF7608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9EC9CDD-ABE4-4F55-BAC6-AA2E1A011514}"/>
              </a:ext>
            </a:extLst>
          </p:cNvPr>
          <p:cNvSpPr/>
          <p:nvPr/>
        </p:nvSpPr>
        <p:spPr>
          <a:xfrm flipV="1">
            <a:off x="1539240" y="1224277"/>
            <a:ext cx="10515600" cy="45719"/>
          </a:xfrm>
          <a:prstGeom prst="rect">
            <a:avLst/>
          </a:prstGeom>
          <a:solidFill>
            <a:srgbClr val="7D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6E2F5E4-905A-1FAF-B16E-3D1018779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700" y="1709150"/>
            <a:ext cx="5824598" cy="4371422"/>
          </a:xfrm>
        </p:spPr>
        <p:txBody>
          <a:bodyPr/>
          <a:lstStyle/>
          <a:p>
            <a:pPr marL="0" lvl="1" indent="0">
              <a:lnSpc>
                <a:spcPct val="107000"/>
              </a:lnSpc>
              <a:buNone/>
            </a:pPr>
            <a:endParaRPr lang="de-AT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>
              <a:lnSpc>
                <a:spcPct val="107000"/>
              </a:lnSpc>
              <a:buNone/>
            </a:pPr>
            <a:r>
              <a:rPr lang="de-AT" sz="2800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Fragen: </a:t>
            </a:r>
          </a:p>
          <a:p>
            <a:pPr marL="342900" lvl="1" indent="-342900">
              <a:lnSpc>
                <a:spcPct val="107000"/>
              </a:lnSpc>
            </a:pPr>
            <a:r>
              <a:rPr lang="de-AT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„Was machen Sie besonders gern?“ </a:t>
            </a:r>
          </a:p>
          <a:p>
            <a:pPr marL="342900" lvl="1" indent="-342900">
              <a:lnSpc>
                <a:spcPct val="107000"/>
              </a:lnSpc>
            </a:pPr>
            <a:r>
              <a:rPr lang="de-AT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„Wie schaut ein klassischer Tag bei Ihnen aus?“ 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F7F7A3-C707-82C6-66B4-386F240C8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645" y="95949"/>
            <a:ext cx="4770555" cy="730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4803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16A12-B72E-06FD-41EA-01392CDB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b="1" dirty="0">
                <a:solidFill>
                  <a:srgbClr val="FF7608"/>
                </a:solidFill>
              </a:rPr>
              <a:t>DAVNE – Ressourcengespräch </a:t>
            </a:r>
          </a:p>
        </p:txBody>
      </p:sp>
      <p:pic>
        <p:nvPicPr>
          <p:cNvPr id="4" name="Grafik 3" descr="Ein Bild, das Gras, Mohn, Blume, Pflanze enthält.&#10;&#10;Automatisch generierte Beschreibung">
            <a:extLst>
              <a:ext uri="{FF2B5EF4-FFF2-40B4-BE49-F238E27FC236}">
                <a16:creationId xmlns:a16="http://schemas.microsoft.com/office/drawing/2014/main" id="{667F9568-08FC-FE80-61D3-524F90904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89"/>
          <a:stretch/>
        </p:blipFill>
        <p:spPr>
          <a:xfrm flipH="1">
            <a:off x="-1" y="0"/>
            <a:ext cx="123556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4015559-A78D-9C15-BD82-F13717D56CB0}"/>
              </a:ext>
            </a:extLst>
          </p:cNvPr>
          <p:cNvSpPr/>
          <p:nvPr/>
        </p:nvSpPr>
        <p:spPr>
          <a:xfrm rot="16200000">
            <a:off x="-2274441" y="3281022"/>
            <a:ext cx="7020000" cy="226356"/>
          </a:xfrm>
          <a:prstGeom prst="rect">
            <a:avLst/>
          </a:prstGeom>
          <a:solidFill>
            <a:srgbClr val="1C4E64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A2CE041-F5D0-C289-2343-A3A8057FABC4}"/>
              </a:ext>
            </a:extLst>
          </p:cNvPr>
          <p:cNvSpPr/>
          <p:nvPr/>
        </p:nvSpPr>
        <p:spPr>
          <a:xfrm>
            <a:off x="1667185" y="1302385"/>
            <a:ext cx="8442960" cy="45720"/>
          </a:xfrm>
          <a:prstGeom prst="rect">
            <a:avLst/>
          </a:prstGeom>
          <a:solidFill>
            <a:srgbClr val="333F50"/>
          </a:solidFill>
          <a:ln>
            <a:solidFill>
              <a:srgbClr val="1C4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C780C15-34DD-6EB3-9873-97C22F8C7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72" y="137665"/>
            <a:ext cx="3048513" cy="13719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703E9BB-A9B0-5133-43D4-28D042A27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58" y="6075363"/>
            <a:ext cx="5491750" cy="644972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9B675578-0FA4-1ACD-E46B-346697C02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25461"/>
            <a:ext cx="5718108" cy="306088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TALENT:</a:t>
            </a:r>
            <a:r>
              <a:rPr lang="de-A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 seiner Liebe zu Holz entstand sein größtes Hobby, der Krippenbau.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Herr </a:t>
            </a:r>
            <a:r>
              <a:rPr lang="de-AT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Adensam</a:t>
            </a:r>
            <a:r>
              <a:rPr lang="de-A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bringt dies und den allgemeinen Umgang mit dem Werkstoff Holz, gerne einer interessierten Person bei.</a:t>
            </a:r>
          </a:p>
        </p:txBody>
      </p:sp>
      <p:pic>
        <p:nvPicPr>
          <p:cNvPr id="8" name="Grafik 7" descr="Ein Bild, das Person, Mann, Teller enthält.&#10;&#10;Automatisch generierte Beschreibung">
            <a:extLst>
              <a:ext uri="{FF2B5EF4-FFF2-40B4-BE49-F238E27FC236}">
                <a16:creationId xmlns:a16="http://schemas.microsoft.com/office/drawing/2014/main" id="{5823400B-AA31-C5F5-B81A-73B3F849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85" y="1509625"/>
            <a:ext cx="3954237" cy="527231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5176469-EA50-24D5-D8EC-49F1771C11F0}"/>
              </a:ext>
            </a:extLst>
          </p:cNvPr>
          <p:cNvSpPr txBox="1"/>
          <p:nvPr/>
        </p:nvSpPr>
        <p:spPr>
          <a:xfrm>
            <a:off x="7811936" y="5255225"/>
            <a:ext cx="395423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Ressourcengespräche: 19</a:t>
            </a:r>
          </a:p>
        </p:txBody>
      </p:sp>
    </p:spTree>
    <p:extLst>
      <p:ext uri="{BB962C8B-B14F-4D97-AF65-F5344CB8AC3E}">
        <p14:creationId xmlns:p14="http://schemas.microsoft.com/office/powerpoint/2010/main" val="1525913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CB12A28-F794-43E5-B2DB-E94106A38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2743" y="703202"/>
            <a:ext cx="8493561" cy="412819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78581C7-344F-4EC1-9514-1EE7A2D8DEBC}"/>
              </a:ext>
            </a:extLst>
          </p:cNvPr>
          <p:cNvSpPr/>
          <p:nvPr/>
        </p:nvSpPr>
        <p:spPr>
          <a:xfrm>
            <a:off x="9877812" y="0"/>
            <a:ext cx="2314188" cy="1136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396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A87CD33-B0F9-4B2F-B181-6D02D4770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"/>
          <a:stretch/>
        </p:blipFill>
        <p:spPr>
          <a:xfrm>
            <a:off x="6042242" y="1848555"/>
            <a:ext cx="6035724" cy="405643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1F80D02-EA73-4E02-899D-C9C101AF2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1188" y="4801117"/>
            <a:ext cx="820252" cy="10123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508A31B-CEB9-4161-BF7D-B547CD206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r="10987"/>
          <a:stretch/>
        </p:blipFill>
        <p:spPr>
          <a:xfrm>
            <a:off x="1550040" y="2441971"/>
            <a:ext cx="768522" cy="1080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12DFE1A-251D-49DC-9779-31724A65F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3562" y="1267199"/>
            <a:ext cx="795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51FBC06-747A-40C6-8CF4-ECB36F48F886}"/>
              </a:ext>
            </a:extLst>
          </p:cNvPr>
          <p:cNvSpPr txBox="1"/>
          <p:nvPr/>
        </p:nvSpPr>
        <p:spPr>
          <a:xfrm>
            <a:off x="1492417" y="77053"/>
            <a:ext cx="7217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rgbClr val="D93A28"/>
                </a:solidFill>
                <a:effectLst/>
                <a:uLnTx/>
                <a:uFillTx/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Community </a:t>
            </a:r>
            <a:r>
              <a:rPr kumimoji="0" lang="de-DE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93A28"/>
                </a:solidFill>
                <a:effectLst/>
                <a:uLnTx/>
                <a:uFillTx/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Nurses</a:t>
            </a: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rgbClr val="D93A28"/>
                </a:solidFill>
                <a:effectLst/>
                <a:uLnTx/>
                <a:uFillTx/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 WKL: </a:t>
            </a:r>
            <a:endParaRPr kumimoji="0" lang="de-AT" sz="4800" b="1" i="0" u="none" strike="noStrike" kern="1200" cap="none" spc="0" normalizeH="0" baseline="0" noProof="0" dirty="0">
              <a:ln>
                <a:noFill/>
              </a:ln>
              <a:solidFill>
                <a:srgbClr val="D93A28"/>
              </a:solidFill>
              <a:effectLst/>
              <a:uLnTx/>
              <a:uFillTx/>
              <a:latin typeface="Dreaming Outloud Pro" panose="020B0604020202020204" pitchFamily="66" charset="0"/>
              <a:ea typeface="+mn-ea"/>
              <a:cs typeface="Dreaming Outloud Pro" panose="020B0604020202020204" pitchFamily="66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B0E5E2F-3789-4531-AA48-583A7E0893CA}"/>
              </a:ext>
            </a:extLst>
          </p:cNvPr>
          <p:cNvSpPr txBox="1"/>
          <p:nvPr/>
        </p:nvSpPr>
        <p:spPr>
          <a:xfrm>
            <a:off x="2315738" y="1283345"/>
            <a:ext cx="30659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DGKP  Tamara Auer (25h)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Palliativausbildung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Schmerzmanagement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C20479A-460E-46B0-97D4-7C119D42C228}"/>
              </a:ext>
            </a:extLst>
          </p:cNvPr>
          <p:cNvSpPr txBox="1"/>
          <p:nvPr/>
        </p:nvSpPr>
        <p:spPr>
          <a:xfrm>
            <a:off x="2363434" y="3681893"/>
            <a:ext cx="3158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DGKP  Artur Bielecki (10h)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Mobilitätsmanagement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Koordinator 24h Pflege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50630FF-8FD3-43B3-BFC9-DCE99D978795}"/>
              </a:ext>
            </a:extLst>
          </p:cNvPr>
          <p:cNvSpPr txBox="1"/>
          <p:nvPr/>
        </p:nvSpPr>
        <p:spPr>
          <a:xfrm>
            <a:off x="2363433" y="2445562"/>
            <a:ext cx="32688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DGKP  Tanja Kolm BA (20h)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</a:rPr>
              <a:t>Ergotherapeutin </a:t>
            </a:r>
          </a:p>
          <a:p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Mobilitätsmanagement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69E8CAF-D4BF-4931-920A-8AE2532D104A}"/>
              </a:ext>
            </a:extLst>
          </p:cNvPr>
          <p:cNvSpPr txBox="1"/>
          <p:nvPr/>
        </p:nvSpPr>
        <p:spPr>
          <a:xfrm>
            <a:off x="2363434" y="4861019"/>
            <a:ext cx="40850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DGKP Sandra Schubert-Veit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0h)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Mentaltrainerin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</a:rPr>
              <a:t>Intensivstation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508F39F7-B958-75C3-38D9-C707F6AEEA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b="4511"/>
          <a:stretch/>
        </p:blipFill>
        <p:spPr>
          <a:xfrm>
            <a:off x="1508526" y="3616743"/>
            <a:ext cx="843063" cy="10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F31444-230F-D7E7-5FA7-C290D16002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9764"/>
          <a:stretch/>
        </p:blipFill>
        <p:spPr bwMode="auto">
          <a:xfrm flipH="1">
            <a:off x="5946582" y="1267199"/>
            <a:ext cx="863700" cy="100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F83BD6-952E-B68B-CC75-ADA2732583ED}"/>
              </a:ext>
            </a:extLst>
          </p:cNvPr>
          <p:cNvSpPr txBox="1"/>
          <p:nvPr/>
        </p:nvSpPr>
        <p:spPr>
          <a:xfrm>
            <a:off x="6860498" y="1283345"/>
            <a:ext cx="30659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DGKP 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Elfriede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/>
              </a:rPr>
              <a:t>Kepte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(13h)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Hebamme, Akad. Lehrerin für Gesundheits- u. KPFL </a:t>
            </a:r>
          </a:p>
        </p:txBody>
      </p:sp>
    </p:spTree>
    <p:extLst>
      <p:ext uri="{BB962C8B-B14F-4D97-AF65-F5344CB8AC3E}">
        <p14:creationId xmlns:p14="http://schemas.microsoft.com/office/powerpoint/2010/main" val="1188901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15FAA8D74B7EE4E8C6F6649B22F78CA" ma:contentTypeVersion="14" ma:contentTypeDescription="Ein neues Dokument erstellen." ma:contentTypeScope="" ma:versionID="8105ddb541404dfde54b4dd18e003715">
  <xsd:schema xmlns:xsd="http://www.w3.org/2001/XMLSchema" xmlns:xs="http://www.w3.org/2001/XMLSchema" xmlns:p="http://schemas.microsoft.com/office/2006/metadata/properties" xmlns:ns2="2ba3b5e1-5459-4d7a-90ec-5bbe651b930d" xmlns:ns3="316fbb05-a93a-4203-a985-c856a65b998a" targetNamespace="http://schemas.microsoft.com/office/2006/metadata/properties" ma:root="true" ma:fieldsID="7ed52097c60b043eddccd47e6beb1f13" ns2:_="" ns3:_="">
    <xsd:import namespace="2ba3b5e1-5459-4d7a-90ec-5bbe651b930d"/>
    <xsd:import namespace="316fbb05-a93a-4203-a985-c856a65b99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3b5e1-5459-4d7a-90ec-5bbe651b93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d97ebc1b-16b7-4d86-8499-25a961b697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fbb05-a93a-4203-a985-c856a65b998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fca80af-898c-485c-b8f1-76a13359d4c8}" ma:internalName="TaxCatchAll" ma:showField="CatchAllData" ma:web="316fbb05-a93a-4203-a985-c856a65b99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a3b5e1-5459-4d7a-90ec-5bbe651b930d">
      <Terms xmlns="http://schemas.microsoft.com/office/infopath/2007/PartnerControls"/>
    </lcf76f155ced4ddcb4097134ff3c332f>
    <TaxCatchAll xmlns="316fbb05-a93a-4203-a985-c856a65b998a" xsi:nil="true"/>
  </documentManagement>
</p:properties>
</file>

<file path=customXml/itemProps1.xml><?xml version="1.0" encoding="utf-8"?>
<ds:datastoreItem xmlns:ds="http://schemas.openxmlformats.org/officeDocument/2006/customXml" ds:itemID="{C832708B-A20E-409B-93A4-EBC8952756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32DA36-F4B8-455F-A34E-7335FE87D1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a3b5e1-5459-4d7a-90ec-5bbe651b930d"/>
    <ds:schemaRef ds:uri="316fbb05-a93a-4203-a985-c856a65b99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B867F5-21DD-4255-85CB-2F03743B90CB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16fbb05-a93a-4203-a985-c856a65b998a"/>
    <ds:schemaRef ds:uri="2ba3b5e1-5459-4d7a-90ec-5bbe651b930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Breitbild</PresentationFormat>
  <Paragraphs>131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Dreaming Outloud Pro</vt:lpstr>
      <vt:lpstr>Symbol</vt:lpstr>
      <vt:lpstr>Office</vt:lpstr>
      <vt:lpstr>1_Office</vt:lpstr>
      <vt:lpstr>Community Nursing &amp; Nachbarschaftshilfe im ländlichen Raum - Synergien erkennen und nützen</vt:lpstr>
      <vt:lpstr>PowerPoint-Präsentation</vt:lpstr>
      <vt:lpstr>DAVNE </vt:lpstr>
      <vt:lpstr>Nachbarschaftshilfe - DAVNE</vt:lpstr>
      <vt:lpstr>Ressourcengespräche </vt:lpstr>
      <vt:lpstr>Ressourcengespräche </vt:lpstr>
      <vt:lpstr>DAVNE – Ressourcengespräch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Verknüpfung CN &amp; DAVNE</vt:lpstr>
      <vt:lpstr>Soziale Teilhabe </vt:lpstr>
      <vt:lpstr>Psychische Ebene</vt:lpstr>
      <vt:lpstr>Körperliche Ebene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Vorstandssitzung &amp;  Bürgermeisterkonferenz  Verein Waldviertler Kernland</dc:title>
  <dc:creator>Doris Maurer</dc:creator>
  <cp:lastModifiedBy>Community Nursing</cp:lastModifiedBy>
  <cp:revision>11</cp:revision>
  <cp:lastPrinted>2023-05-03T13:33:10Z</cp:lastPrinted>
  <dcterms:created xsi:type="dcterms:W3CDTF">2022-03-03T09:38:40Z</dcterms:created>
  <dcterms:modified xsi:type="dcterms:W3CDTF">2023-05-05T10:32:27Z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0x010100215FAA8D74B7EE4E8C6F6649B22F78CA</vt:lpwstr>
  </property>
  <property fmtid="{D5CDD505-2E9C-101B-9397-08002B2CF9AE}" pid="3" name="MediaServiceImageTags">
    <vt:lpwstr/>
  </property>
</Properties>
</file>