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8" r:id="rId2"/>
    <p:sldId id="276" r:id="rId3"/>
    <p:sldId id="277" r:id="rId4"/>
    <p:sldId id="278" r:id="rId5"/>
    <p:sldId id="279" r:id="rId6"/>
    <p:sldId id="280" r:id="rId7"/>
    <p:sldId id="281" r:id="rId8"/>
    <p:sldId id="282" r:id="rId9"/>
    <p:sldId id="283" r:id="rId10"/>
    <p:sldId id="285" r:id="rId11"/>
    <p:sldId id="287" r:id="rId12"/>
    <p:sldId id="284" r:id="rId13"/>
    <p:sldId id="286" r:id="rId14"/>
    <p:sldId id="262" r:id="rId15"/>
    <p:sldId id="268" r:id="rId16"/>
    <p:sldId id="269" r:id="rId17"/>
    <p:sldId id="273" r:id="rId18"/>
    <p:sldId id="271" r:id="rId19"/>
    <p:sldId id="272" r:id="rId20"/>
    <p:sldId id="275" r:id="rId21"/>
    <p:sldId id="288" r:id="rId22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957" autoAdjust="0"/>
    <p:restoredTop sz="93374" autoAdjust="0"/>
  </p:normalViewPr>
  <p:slideViewPr>
    <p:cSldViewPr snapToGrid="0" showGuides="1">
      <p:cViewPr varScale="1">
        <p:scale>
          <a:sx n="86" d="100"/>
          <a:sy n="86" d="100"/>
        </p:scale>
        <p:origin x="1478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0" d="100"/>
          <a:sy n="80" d="100"/>
        </p:scale>
        <p:origin x="391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F2FB20FD-230F-40F4-B110-FEDEC713CCE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9782203-438F-49A6-A392-A52B9088A44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59CA73-FAE3-4597-B6B1-0938BAD4A9B4}" type="datetimeFigureOut">
              <a:rPr lang="de-AT" smtClean="0"/>
              <a:t>05.05.2023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73241F2-1A07-4739-A358-A354EC389B6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0D4EBD5-F6E5-454F-95ED-39CB4BDAF53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1FF799-A1FE-435E-9AAE-63B788195936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510375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432519-536C-4404-84A4-A888F0DEA62A}" type="datetimeFigureOut">
              <a:rPr lang="de-AT" smtClean="0"/>
              <a:t>05.05.2023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7F73C5-AD55-4AA9-824E-3A1BDA5115EC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84702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ckblat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347EFD78-E32E-4C9E-A380-B4717D92B6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31219"/>
          <a:stretch/>
        </p:blipFill>
        <p:spPr>
          <a:xfrm>
            <a:off x="1089891" y="2387772"/>
            <a:ext cx="6761050" cy="3002375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B0BB5C99-5911-414C-9813-2482E2588BA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06776" y="283170"/>
            <a:ext cx="4130447" cy="65249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5C506A9-D4BC-47D2-BD2F-7E4330D52DA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56715" y="5991977"/>
            <a:ext cx="2361600" cy="582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0545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5">
            <a:extLst>
              <a:ext uri="{FF2B5EF4-FFF2-40B4-BE49-F238E27FC236}">
                <a16:creationId xmlns:a16="http://schemas.microsoft.com/office/drawing/2014/main" id="{B7B9CD9C-A70D-464A-B464-E9A58C492E3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51223" y="697461"/>
            <a:ext cx="2774324" cy="3339897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 sz="1050"/>
            </a:lvl1pPr>
          </a:lstStyle>
          <a:p>
            <a:r>
              <a:rPr lang="de-AT" dirty="0"/>
              <a:t>Klicke auf das Symbol, um ein Bild einzufügen.</a:t>
            </a:r>
          </a:p>
          <a:p>
            <a:endParaRPr lang="de-AT" dirty="0"/>
          </a:p>
          <a:p>
            <a:endParaRPr lang="de-AT" dirty="0"/>
          </a:p>
          <a:p>
            <a:endParaRPr lang="de-AT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E7D5B13-CD73-4CB4-B2DC-219040A79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C3C52-E662-4D09-A499-1E6BB2C6D947}" type="slidenum">
              <a:rPr lang="de-AT" smtClean="0"/>
              <a:t>‹Nr.›</a:t>
            </a:fld>
            <a:endParaRPr lang="de-AT"/>
          </a:p>
        </p:txBody>
      </p:sp>
      <p:sp>
        <p:nvSpPr>
          <p:cNvPr id="20" name="Bildplatzhalter 5">
            <a:extLst>
              <a:ext uri="{FF2B5EF4-FFF2-40B4-BE49-F238E27FC236}">
                <a16:creationId xmlns:a16="http://schemas.microsoft.com/office/drawing/2014/main" id="{58A4AE53-E042-4D63-B6AD-1A126CDACE2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184839" y="697461"/>
            <a:ext cx="2774324" cy="3339897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 sz="1050"/>
            </a:lvl1pPr>
          </a:lstStyle>
          <a:p>
            <a:r>
              <a:rPr lang="de-AT" dirty="0"/>
              <a:t>Klicke auf das Symbol, um ein Bild einzufügen.</a:t>
            </a:r>
          </a:p>
          <a:p>
            <a:endParaRPr lang="de-AT" dirty="0"/>
          </a:p>
          <a:p>
            <a:endParaRPr lang="de-AT" dirty="0"/>
          </a:p>
          <a:p>
            <a:endParaRPr lang="de-AT" dirty="0"/>
          </a:p>
        </p:txBody>
      </p:sp>
      <p:sp>
        <p:nvSpPr>
          <p:cNvPr id="21" name="Bildplatzhalter 5">
            <a:extLst>
              <a:ext uri="{FF2B5EF4-FFF2-40B4-BE49-F238E27FC236}">
                <a16:creationId xmlns:a16="http://schemas.microsoft.com/office/drawing/2014/main" id="{143398D4-F462-4E96-A95D-9037FDD4381E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118454" y="697461"/>
            <a:ext cx="2774324" cy="3339897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 sz="1050"/>
            </a:lvl1pPr>
          </a:lstStyle>
          <a:p>
            <a:r>
              <a:rPr lang="de-AT" dirty="0"/>
              <a:t>Klicke auf das Symbol, um ein Bild einzufügen.</a:t>
            </a:r>
          </a:p>
          <a:p>
            <a:endParaRPr lang="de-AT" dirty="0"/>
          </a:p>
          <a:p>
            <a:endParaRPr lang="de-AT" dirty="0"/>
          </a:p>
          <a:p>
            <a:endParaRPr lang="de-AT" dirty="0"/>
          </a:p>
        </p:txBody>
      </p:sp>
      <p:sp>
        <p:nvSpPr>
          <p:cNvPr id="22" name="Textplatzhalter 10">
            <a:extLst>
              <a:ext uri="{FF2B5EF4-FFF2-40B4-BE49-F238E27FC236}">
                <a16:creationId xmlns:a16="http://schemas.microsoft.com/office/drawing/2014/main" id="{C49B1186-6E19-4253-992A-0142D56FB8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18453" y="244047"/>
            <a:ext cx="2774326" cy="330200"/>
          </a:xfrm>
        </p:spPr>
        <p:txBody>
          <a:bodyPr anchor="b"/>
          <a:lstStyle>
            <a:lvl1pPr marL="0" indent="0" algn="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de-AT" dirty="0"/>
              <a:t>Titel oder Kapitel</a:t>
            </a:r>
          </a:p>
        </p:txBody>
      </p:sp>
      <p:sp>
        <p:nvSpPr>
          <p:cNvPr id="23" name="Textplatzhalter 10">
            <a:extLst>
              <a:ext uri="{FF2B5EF4-FFF2-40B4-BE49-F238E27FC236}">
                <a16:creationId xmlns:a16="http://schemas.microsoft.com/office/drawing/2014/main" id="{8E165F1F-36B6-4C71-8A23-470D09F685F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51223" y="4154802"/>
            <a:ext cx="2774324" cy="330200"/>
          </a:xfrm>
        </p:spPr>
        <p:txBody>
          <a:bodyPr bIns="0" anchor="b"/>
          <a:lstStyle>
            <a:lvl1pPr marL="0" indent="0" algn="l">
              <a:buNone/>
              <a:defRPr sz="1800" b="1"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de-AT" dirty="0"/>
              <a:t>Bildunterschrift</a:t>
            </a:r>
          </a:p>
        </p:txBody>
      </p:sp>
      <p:sp>
        <p:nvSpPr>
          <p:cNvPr id="24" name="Textplatzhalter 8">
            <a:extLst>
              <a:ext uri="{FF2B5EF4-FFF2-40B4-BE49-F238E27FC236}">
                <a16:creationId xmlns:a16="http://schemas.microsoft.com/office/drawing/2014/main" id="{6AE3A10A-3D00-4C45-AB0B-A781D2168DE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51222" y="4477430"/>
            <a:ext cx="2774324" cy="1636888"/>
          </a:xfrm>
        </p:spPr>
        <p:txBody>
          <a:bodyPr tIns="0"/>
          <a:lstStyle>
            <a:lvl1pPr>
              <a:defRPr sz="1800"/>
            </a:lvl1pPr>
            <a:lvl2pPr>
              <a:defRPr sz="14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 dirty="0"/>
          </a:p>
        </p:txBody>
      </p:sp>
      <p:sp>
        <p:nvSpPr>
          <p:cNvPr id="25" name="Textplatzhalter 10">
            <a:extLst>
              <a:ext uri="{FF2B5EF4-FFF2-40B4-BE49-F238E27FC236}">
                <a16:creationId xmlns:a16="http://schemas.microsoft.com/office/drawing/2014/main" id="{2F65D459-2444-4E6C-9F55-0EDE19D00F7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184840" y="4154802"/>
            <a:ext cx="2774324" cy="330200"/>
          </a:xfrm>
        </p:spPr>
        <p:txBody>
          <a:bodyPr bIns="0" anchor="b"/>
          <a:lstStyle>
            <a:lvl1pPr marL="0" indent="0" algn="l">
              <a:buNone/>
              <a:defRPr sz="1800" b="1"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de-AT" dirty="0"/>
              <a:t>Bildunterschrift</a:t>
            </a:r>
          </a:p>
        </p:txBody>
      </p:sp>
      <p:sp>
        <p:nvSpPr>
          <p:cNvPr id="26" name="Textplatzhalter 8">
            <a:extLst>
              <a:ext uri="{FF2B5EF4-FFF2-40B4-BE49-F238E27FC236}">
                <a16:creationId xmlns:a16="http://schemas.microsoft.com/office/drawing/2014/main" id="{7479C07E-1793-483F-BF8F-08A365D7317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184839" y="4477430"/>
            <a:ext cx="2774324" cy="1636888"/>
          </a:xfrm>
        </p:spPr>
        <p:txBody>
          <a:bodyPr tIns="0"/>
          <a:lstStyle>
            <a:lvl1pPr>
              <a:defRPr sz="1800"/>
            </a:lvl1pPr>
            <a:lvl2pPr>
              <a:defRPr sz="14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 dirty="0"/>
          </a:p>
        </p:txBody>
      </p:sp>
      <p:sp>
        <p:nvSpPr>
          <p:cNvPr id="27" name="Textplatzhalter 10">
            <a:extLst>
              <a:ext uri="{FF2B5EF4-FFF2-40B4-BE49-F238E27FC236}">
                <a16:creationId xmlns:a16="http://schemas.microsoft.com/office/drawing/2014/main" id="{227D3B81-85C5-49BF-BD98-3ED74EAE9CE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118454" y="4154802"/>
            <a:ext cx="2774324" cy="330200"/>
          </a:xfrm>
        </p:spPr>
        <p:txBody>
          <a:bodyPr bIns="0" anchor="b"/>
          <a:lstStyle>
            <a:lvl1pPr marL="0" indent="0" algn="l">
              <a:buNone/>
              <a:defRPr sz="1800" b="1"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de-AT" dirty="0"/>
              <a:t>Bildunterschrift</a:t>
            </a:r>
          </a:p>
        </p:txBody>
      </p:sp>
      <p:sp>
        <p:nvSpPr>
          <p:cNvPr id="28" name="Textplatzhalter 8">
            <a:extLst>
              <a:ext uri="{FF2B5EF4-FFF2-40B4-BE49-F238E27FC236}">
                <a16:creationId xmlns:a16="http://schemas.microsoft.com/office/drawing/2014/main" id="{DBCA5B17-B355-4995-B14E-7808F686B1B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118453" y="4477430"/>
            <a:ext cx="2774324" cy="1636888"/>
          </a:xfrm>
        </p:spPr>
        <p:txBody>
          <a:bodyPr tIns="0"/>
          <a:lstStyle>
            <a:lvl1pPr>
              <a:defRPr sz="1800"/>
            </a:lvl1pPr>
            <a:lvl2pPr>
              <a:defRPr sz="14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4262156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ressum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D84E5D-7121-42B6-8D8B-3D140BA8C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1222" y="1338073"/>
            <a:ext cx="4543426" cy="640234"/>
          </a:xfrm>
        </p:spPr>
        <p:txBody>
          <a:bodyPr/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 bearbeiten</a:t>
            </a:r>
            <a:endParaRPr lang="de-AT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9DDFE57-3E3F-4DBD-9F2A-3117E77F522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1222" y="2040575"/>
            <a:ext cx="2913460" cy="3965590"/>
          </a:xfr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230981" indent="0">
              <a:buFontTx/>
              <a:buNone/>
              <a:defRPr sz="1350">
                <a:solidFill>
                  <a:schemeClr val="accent1"/>
                </a:solidFill>
              </a:defRPr>
            </a:lvl2pPr>
            <a:lvl3pPr marL="436960" indent="0">
              <a:buFontTx/>
              <a:buNone/>
              <a:defRPr sz="1200">
                <a:solidFill>
                  <a:schemeClr val="accent1"/>
                </a:solidFill>
              </a:defRPr>
            </a:lvl3pPr>
            <a:lvl4pPr marL="634604" indent="0">
              <a:buFontTx/>
              <a:buNone/>
              <a:defRPr sz="1050">
                <a:solidFill>
                  <a:schemeClr val="accent1"/>
                </a:solidFill>
              </a:defRPr>
            </a:lvl4pPr>
            <a:lvl5pPr marL="839391" indent="0">
              <a:buFontTx/>
              <a:buNone/>
              <a:defRPr sz="900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 dirty="0"/>
              <a:t>Text bearbeiten</a:t>
            </a:r>
            <a:endParaRPr lang="de-AT" dirty="0"/>
          </a:p>
        </p:txBody>
      </p:sp>
      <p:sp>
        <p:nvSpPr>
          <p:cNvPr id="11" name="Textplatzhalter 8">
            <a:extLst>
              <a:ext uri="{FF2B5EF4-FFF2-40B4-BE49-F238E27FC236}">
                <a16:creationId xmlns:a16="http://schemas.microsoft.com/office/drawing/2014/main" id="{6E00BD6E-D8DA-4DF0-90E8-25030C71C0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04234" y="6291852"/>
            <a:ext cx="2913460" cy="339725"/>
          </a:xfrm>
        </p:spPr>
        <p:txBody>
          <a:bodyPr anchor="b"/>
          <a:lstStyle>
            <a:lvl1pPr marL="0" indent="0" algn="r">
              <a:buFontTx/>
              <a:buNone/>
              <a:defRPr sz="1400">
                <a:solidFill>
                  <a:schemeClr val="accent1"/>
                </a:solidFill>
              </a:defRPr>
            </a:lvl1pPr>
            <a:lvl2pPr marL="230981" indent="0">
              <a:buFontTx/>
              <a:buNone/>
              <a:defRPr sz="1350">
                <a:solidFill>
                  <a:schemeClr val="accent1"/>
                </a:solidFill>
              </a:defRPr>
            </a:lvl2pPr>
            <a:lvl3pPr marL="436960" indent="0">
              <a:buFontTx/>
              <a:buNone/>
              <a:defRPr sz="1200">
                <a:solidFill>
                  <a:schemeClr val="accent1"/>
                </a:solidFill>
              </a:defRPr>
            </a:lvl3pPr>
            <a:lvl4pPr marL="634604" indent="0">
              <a:buFontTx/>
              <a:buNone/>
              <a:defRPr sz="1050">
                <a:solidFill>
                  <a:schemeClr val="accent1"/>
                </a:solidFill>
              </a:defRPr>
            </a:lvl4pPr>
            <a:lvl5pPr marL="839391" indent="0">
              <a:buFontTx/>
              <a:buNone/>
              <a:defRPr sz="900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 dirty="0"/>
              <a:t>Ort, Datum</a:t>
            </a:r>
            <a:endParaRPr lang="de-AT" dirty="0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65DD16B5-DBFD-409A-BDAA-F47C7778CA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9449" y="277163"/>
            <a:ext cx="2250000" cy="353428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FB2ACFB7-ACE8-42D4-907F-46FA2BEA790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72000" y="484377"/>
            <a:ext cx="3334801" cy="5889246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57562BAF-9F10-450E-BA58-9402CBD312A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9032" y="6113970"/>
            <a:ext cx="2361600" cy="582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3324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D84E5D-7121-42B6-8D8B-3D140BA8C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4D5D0FD-0AC6-4B5B-B4A2-87B9C5B7A9D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3C3C52-E662-4D09-A499-1E6BB2C6D947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5451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>
            <a:extLst>
              <a:ext uri="{FF2B5EF4-FFF2-40B4-BE49-F238E27FC236}">
                <a16:creationId xmlns:a16="http://schemas.microsoft.com/office/drawing/2014/main" id="{8DF1FA82-44EE-4ACF-844C-1BA01DFDF5D3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4437124" y="1275107"/>
            <a:ext cx="4529075" cy="6141693"/>
          </a:xfrm>
          <a:custGeom>
            <a:avLst/>
            <a:gdLst>
              <a:gd name="T0" fmla="*/ 131 w 551"/>
              <a:gd name="T1" fmla="*/ 2 h 744"/>
              <a:gd name="T2" fmla="*/ 85 w 551"/>
              <a:gd name="T3" fmla="*/ 39 h 744"/>
              <a:gd name="T4" fmla="*/ 123 w 551"/>
              <a:gd name="T5" fmla="*/ 85 h 744"/>
              <a:gd name="T6" fmla="*/ 168 w 551"/>
              <a:gd name="T7" fmla="*/ 47 h 744"/>
              <a:gd name="T8" fmla="*/ 131 w 551"/>
              <a:gd name="T9" fmla="*/ 2 h 744"/>
              <a:gd name="T10" fmla="*/ 168 w 551"/>
              <a:gd name="T11" fmla="*/ 43 h 744"/>
              <a:gd name="T12" fmla="*/ 127 w 551"/>
              <a:gd name="T13" fmla="*/ 2 h 744"/>
              <a:gd name="T14" fmla="*/ 85 w 551"/>
              <a:gd name="T15" fmla="*/ 43 h 744"/>
              <a:gd name="T16" fmla="*/ 127 w 551"/>
              <a:gd name="T17" fmla="*/ 85 h 744"/>
              <a:gd name="T18" fmla="*/ 168 w 551"/>
              <a:gd name="T19" fmla="*/ 43 h 744"/>
              <a:gd name="T20" fmla="*/ 440 w 551"/>
              <a:gd name="T21" fmla="*/ 174 h 744"/>
              <a:gd name="T22" fmla="*/ 495 w 551"/>
              <a:gd name="T23" fmla="*/ 154 h 744"/>
              <a:gd name="T24" fmla="*/ 475 w 551"/>
              <a:gd name="T25" fmla="*/ 99 h 744"/>
              <a:gd name="T26" fmla="*/ 420 w 551"/>
              <a:gd name="T27" fmla="*/ 119 h 744"/>
              <a:gd name="T28" fmla="*/ 440 w 551"/>
              <a:gd name="T29" fmla="*/ 174 h 744"/>
              <a:gd name="T30" fmla="*/ 238 w 551"/>
              <a:gd name="T31" fmla="*/ 744 h 744"/>
              <a:gd name="T32" fmla="*/ 170 w 551"/>
              <a:gd name="T33" fmla="*/ 143 h 744"/>
              <a:gd name="T34" fmla="*/ 231 w 551"/>
              <a:gd name="T35" fmla="*/ 596 h 744"/>
              <a:gd name="T36" fmla="*/ 347 w 551"/>
              <a:gd name="T37" fmla="*/ 207 h 744"/>
              <a:gd name="T38" fmla="*/ 231 w 551"/>
              <a:gd name="T39" fmla="*/ 596 h 7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551" h="744">
                <a:moveTo>
                  <a:pt x="131" y="2"/>
                </a:moveTo>
                <a:cubicBezTo>
                  <a:pt x="108" y="0"/>
                  <a:pt x="88" y="17"/>
                  <a:pt x="85" y="39"/>
                </a:cubicBezTo>
                <a:cubicBezTo>
                  <a:pt x="83" y="62"/>
                  <a:pt x="100" y="82"/>
                  <a:pt x="123" y="85"/>
                </a:cubicBezTo>
                <a:cubicBezTo>
                  <a:pt x="146" y="87"/>
                  <a:pt x="166" y="70"/>
                  <a:pt x="168" y="47"/>
                </a:cubicBezTo>
                <a:cubicBezTo>
                  <a:pt x="170" y="25"/>
                  <a:pt x="153" y="4"/>
                  <a:pt x="131" y="2"/>
                </a:cubicBezTo>
                <a:close/>
                <a:moveTo>
                  <a:pt x="168" y="43"/>
                </a:moveTo>
                <a:cubicBezTo>
                  <a:pt x="168" y="21"/>
                  <a:pt x="150" y="2"/>
                  <a:pt x="127" y="2"/>
                </a:cubicBezTo>
                <a:cubicBezTo>
                  <a:pt x="104" y="2"/>
                  <a:pt x="85" y="21"/>
                  <a:pt x="85" y="43"/>
                </a:cubicBezTo>
                <a:cubicBezTo>
                  <a:pt x="85" y="66"/>
                  <a:pt x="104" y="85"/>
                  <a:pt x="127" y="85"/>
                </a:cubicBezTo>
                <a:cubicBezTo>
                  <a:pt x="150" y="85"/>
                  <a:pt x="168" y="66"/>
                  <a:pt x="168" y="43"/>
                </a:cubicBezTo>
                <a:close/>
                <a:moveTo>
                  <a:pt x="440" y="174"/>
                </a:moveTo>
                <a:cubicBezTo>
                  <a:pt x="461" y="184"/>
                  <a:pt x="486" y="175"/>
                  <a:pt x="495" y="154"/>
                </a:cubicBezTo>
                <a:cubicBezTo>
                  <a:pt x="505" y="134"/>
                  <a:pt x="496" y="109"/>
                  <a:pt x="475" y="99"/>
                </a:cubicBezTo>
                <a:cubicBezTo>
                  <a:pt x="455" y="90"/>
                  <a:pt x="430" y="98"/>
                  <a:pt x="420" y="119"/>
                </a:cubicBezTo>
                <a:cubicBezTo>
                  <a:pt x="411" y="140"/>
                  <a:pt x="419" y="164"/>
                  <a:pt x="440" y="174"/>
                </a:cubicBezTo>
                <a:close/>
                <a:moveTo>
                  <a:pt x="238" y="744"/>
                </a:moveTo>
                <a:cubicBezTo>
                  <a:pt x="16" y="446"/>
                  <a:pt x="0" y="138"/>
                  <a:pt x="170" y="143"/>
                </a:cubicBezTo>
                <a:cubicBezTo>
                  <a:pt x="340" y="148"/>
                  <a:pt x="304" y="590"/>
                  <a:pt x="231" y="596"/>
                </a:cubicBezTo>
                <a:cubicBezTo>
                  <a:pt x="159" y="602"/>
                  <a:pt x="202" y="207"/>
                  <a:pt x="347" y="207"/>
                </a:cubicBezTo>
                <a:cubicBezTo>
                  <a:pt x="493" y="207"/>
                  <a:pt x="551" y="458"/>
                  <a:pt x="231" y="596"/>
                </a:cubicBezTo>
              </a:path>
            </a:pathLst>
          </a:custGeom>
          <a:noFill/>
          <a:ln w="292100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AT" sz="1350" dirty="0"/>
          </a:p>
        </p:txBody>
      </p:sp>
      <p:sp>
        <p:nvSpPr>
          <p:cNvPr id="14" name="Textplatzhalter 8">
            <a:extLst>
              <a:ext uri="{FF2B5EF4-FFF2-40B4-BE49-F238E27FC236}">
                <a16:creationId xmlns:a16="http://schemas.microsoft.com/office/drawing/2014/main" id="{4B55E149-0016-4FB7-88B1-542516BDBC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52739" y="6291852"/>
            <a:ext cx="2913460" cy="339725"/>
          </a:xfrm>
        </p:spPr>
        <p:txBody>
          <a:bodyPr anchor="b"/>
          <a:lstStyle>
            <a:lvl1pPr marL="0" indent="0" algn="r">
              <a:buFontTx/>
              <a:buNone/>
              <a:defRPr sz="1400">
                <a:solidFill>
                  <a:schemeClr val="tx2"/>
                </a:solidFill>
              </a:defRPr>
            </a:lvl1pPr>
            <a:lvl2pPr marL="230981" indent="0">
              <a:buFontTx/>
              <a:buNone/>
              <a:defRPr sz="1350">
                <a:solidFill>
                  <a:schemeClr val="accent1"/>
                </a:solidFill>
              </a:defRPr>
            </a:lvl2pPr>
            <a:lvl3pPr marL="436960" indent="0">
              <a:buFontTx/>
              <a:buNone/>
              <a:defRPr sz="1200">
                <a:solidFill>
                  <a:schemeClr val="accent1"/>
                </a:solidFill>
              </a:defRPr>
            </a:lvl3pPr>
            <a:lvl4pPr marL="634604" indent="0">
              <a:buFontTx/>
              <a:buNone/>
              <a:defRPr sz="1050">
                <a:solidFill>
                  <a:schemeClr val="accent1"/>
                </a:solidFill>
              </a:defRPr>
            </a:lvl4pPr>
            <a:lvl5pPr marL="839391" indent="0">
              <a:buFontTx/>
              <a:buNone/>
              <a:defRPr sz="900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 dirty="0"/>
              <a:t>Ort, Datum</a:t>
            </a:r>
            <a:endParaRPr lang="de-AT" dirty="0"/>
          </a:p>
        </p:txBody>
      </p:sp>
      <p:sp>
        <p:nvSpPr>
          <p:cNvPr id="10" name="Textplatzhalter 12">
            <a:extLst>
              <a:ext uri="{FF2B5EF4-FFF2-40B4-BE49-F238E27FC236}">
                <a16:creationId xmlns:a16="http://schemas.microsoft.com/office/drawing/2014/main" id="{0C0D13EA-0948-4C95-BC1C-9365BC1E1C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1222" y="3643249"/>
            <a:ext cx="4320778" cy="1468438"/>
          </a:xfrm>
        </p:spPr>
        <p:txBody>
          <a:bodyPr vert="horz" lIns="0" tIns="0" rIns="72000" bIns="45720" rtlCol="0">
            <a:noAutofit/>
          </a:bodyPr>
          <a:lstStyle>
            <a:lvl1pPr marL="0" indent="0">
              <a:buFontTx/>
              <a:buNone/>
              <a:defRPr lang="de-AT" sz="3600" dirty="0"/>
            </a:lvl1pPr>
          </a:lstStyle>
          <a:p>
            <a:pPr marL="171450" lvl="0" indent="-171450"/>
            <a:r>
              <a:rPr lang="de-DE" dirty="0"/>
              <a:t>Untertitel bearbeiten</a:t>
            </a:r>
            <a:endParaRPr lang="de-AT" dirty="0"/>
          </a:p>
        </p:txBody>
      </p:sp>
      <p:sp>
        <p:nvSpPr>
          <p:cNvPr id="13" name="Titel 3">
            <a:extLst>
              <a:ext uri="{FF2B5EF4-FFF2-40B4-BE49-F238E27FC236}">
                <a16:creationId xmlns:a16="http://schemas.microsoft.com/office/drawing/2014/main" id="{773A99A1-7EEF-4521-B599-A78B212FA2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1222" y="2111375"/>
            <a:ext cx="4320779" cy="1548842"/>
          </a:xfrm>
        </p:spPr>
        <p:txBody>
          <a:bodyPr/>
          <a:lstStyle>
            <a:lvl1pPr>
              <a:lnSpc>
                <a:spcPct val="80000"/>
              </a:lnSpc>
              <a:defRPr sz="4400"/>
            </a:lvl1pPr>
          </a:lstStyle>
          <a:p>
            <a:r>
              <a:rPr lang="de-DE" dirty="0"/>
              <a:t>Titel bearbeiten</a:t>
            </a:r>
            <a:endParaRPr lang="de-AT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87483185-C304-4058-824B-3D0674AE93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lum bright="-10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9032" y="6113970"/>
            <a:ext cx="2361600" cy="582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2726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mit Bil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DA62DA86-5245-415F-92EA-E1D9BFF6D37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9143999" cy="3429000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 sz="1050"/>
            </a:lvl1pPr>
          </a:lstStyle>
          <a:p>
            <a:r>
              <a:rPr lang="de-AT" dirty="0"/>
              <a:t>Klicke auf das Symbol, um ein Bild einzufügen.</a:t>
            </a:r>
          </a:p>
          <a:p>
            <a:endParaRPr lang="de-AT" dirty="0"/>
          </a:p>
          <a:p>
            <a:endParaRPr lang="de-AT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3C5136B-2C43-4355-ACCB-C33E3F868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223" y="4552488"/>
            <a:ext cx="6454378" cy="640234"/>
          </a:xfrm>
        </p:spPr>
        <p:txBody>
          <a:bodyPr bIns="0"/>
          <a:lstStyle>
            <a:lvl1pPr>
              <a:lnSpc>
                <a:spcPct val="80000"/>
              </a:lnSpc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AT" dirty="0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A77A5161-890D-41E2-A382-08A660E56A8E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6705600" y="4086734"/>
            <a:ext cx="2286000" cy="2984334"/>
          </a:xfrm>
          <a:custGeom>
            <a:avLst/>
            <a:gdLst>
              <a:gd name="T0" fmla="*/ 131 w 551"/>
              <a:gd name="T1" fmla="*/ 2 h 744"/>
              <a:gd name="T2" fmla="*/ 85 w 551"/>
              <a:gd name="T3" fmla="*/ 39 h 744"/>
              <a:gd name="T4" fmla="*/ 123 w 551"/>
              <a:gd name="T5" fmla="*/ 85 h 744"/>
              <a:gd name="T6" fmla="*/ 168 w 551"/>
              <a:gd name="T7" fmla="*/ 47 h 744"/>
              <a:gd name="T8" fmla="*/ 131 w 551"/>
              <a:gd name="T9" fmla="*/ 2 h 744"/>
              <a:gd name="T10" fmla="*/ 168 w 551"/>
              <a:gd name="T11" fmla="*/ 43 h 744"/>
              <a:gd name="T12" fmla="*/ 127 w 551"/>
              <a:gd name="T13" fmla="*/ 2 h 744"/>
              <a:gd name="T14" fmla="*/ 85 w 551"/>
              <a:gd name="T15" fmla="*/ 43 h 744"/>
              <a:gd name="T16" fmla="*/ 127 w 551"/>
              <a:gd name="T17" fmla="*/ 85 h 744"/>
              <a:gd name="T18" fmla="*/ 168 w 551"/>
              <a:gd name="T19" fmla="*/ 43 h 744"/>
              <a:gd name="T20" fmla="*/ 440 w 551"/>
              <a:gd name="T21" fmla="*/ 174 h 744"/>
              <a:gd name="T22" fmla="*/ 495 w 551"/>
              <a:gd name="T23" fmla="*/ 154 h 744"/>
              <a:gd name="T24" fmla="*/ 475 w 551"/>
              <a:gd name="T25" fmla="*/ 99 h 744"/>
              <a:gd name="T26" fmla="*/ 420 w 551"/>
              <a:gd name="T27" fmla="*/ 119 h 744"/>
              <a:gd name="T28" fmla="*/ 440 w 551"/>
              <a:gd name="T29" fmla="*/ 174 h 744"/>
              <a:gd name="T30" fmla="*/ 238 w 551"/>
              <a:gd name="T31" fmla="*/ 744 h 744"/>
              <a:gd name="T32" fmla="*/ 170 w 551"/>
              <a:gd name="T33" fmla="*/ 143 h 744"/>
              <a:gd name="T34" fmla="*/ 231 w 551"/>
              <a:gd name="T35" fmla="*/ 596 h 744"/>
              <a:gd name="T36" fmla="*/ 347 w 551"/>
              <a:gd name="T37" fmla="*/ 207 h 744"/>
              <a:gd name="T38" fmla="*/ 231 w 551"/>
              <a:gd name="T39" fmla="*/ 596 h 7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551" h="744">
                <a:moveTo>
                  <a:pt x="131" y="2"/>
                </a:moveTo>
                <a:cubicBezTo>
                  <a:pt x="108" y="0"/>
                  <a:pt x="88" y="17"/>
                  <a:pt x="85" y="39"/>
                </a:cubicBezTo>
                <a:cubicBezTo>
                  <a:pt x="83" y="62"/>
                  <a:pt x="100" y="82"/>
                  <a:pt x="123" y="85"/>
                </a:cubicBezTo>
                <a:cubicBezTo>
                  <a:pt x="146" y="87"/>
                  <a:pt x="166" y="70"/>
                  <a:pt x="168" y="47"/>
                </a:cubicBezTo>
                <a:cubicBezTo>
                  <a:pt x="170" y="25"/>
                  <a:pt x="153" y="4"/>
                  <a:pt x="131" y="2"/>
                </a:cubicBezTo>
                <a:close/>
                <a:moveTo>
                  <a:pt x="168" y="43"/>
                </a:moveTo>
                <a:cubicBezTo>
                  <a:pt x="168" y="21"/>
                  <a:pt x="150" y="2"/>
                  <a:pt x="127" y="2"/>
                </a:cubicBezTo>
                <a:cubicBezTo>
                  <a:pt x="104" y="2"/>
                  <a:pt x="85" y="21"/>
                  <a:pt x="85" y="43"/>
                </a:cubicBezTo>
                <a:cubicBezTo>
                  <a:pt x="85" y="66"/>
                  <a:pt x="104" y="85"/>
                  <a:pt x="127" y="85"/>
                </a:cubicBezTo>
                <a:cubicBezTo>
                  <a:pt x="150" y="85"/>
                  <a:pt x="168" y="66"/>
                  <a:pt x="168" y="43"/>
                </a:cubicBezTo>
                <a:close/>
                <a:moveTo>
                  <a:pt x="440" y="174"/>
                </a:moveTo>
                <a:cubicBezTo>
                  <a:pt x="461" y="184"/>
                  <a:pt x="486" y="175"/>
                  <a:pt x="495" y="154"/>
                </a:cubicBezTo>
                <a:cubicBezTo>
                  <a:pt x="505" y="134"/>
                  <a:pt x="496" y="109"/>
                  <a:pt x="475" y="99"/>
                </a:cubicBezTo>
                <a:cubicBezTo>
                  <a:pt x="455" y="90"/>
                  <a:pt x="430" y="98"/>
                  <a:pt x="420" y="119"/>
                </a:cubicBezTo>
                <a:cubicBezTo>
                  <a:pt x="411" y="140"/>
                  <a:pt x="419" y="164"/>
                  <a:pt x="440" y="174"/>
                </a:cubicBezTo>
                <a:close/>
                <a:moveTo>
                  <a:pt x="238" y="744"/>
                </a:moveTo>
                <a:cubicBezTo>
                  <a:pt x="16" y="446"/>
                  <a:pt x="0" y="138"/>
                  <a:pt x="170" y="143"/>
                </a:cubicBezTo>
                <a:cubicBezTo>
                  <a:pt x="340" y="148"/>
                  <a:pt x="304" y="590"/>
                  <a:pt x="231" y="596"/>
                </a:cubicBezTo>
                <a:cubicBezTo>
                  <a:pt x="159" y="602"/>
                  <a:pt x="202" y="207"/>
                  <a:pt x="347" y="207"/>
                </a:cubicBezTo>
                <a:cubicBezTo>
                  <a:pt x="493" y="207"/>
                  <a:pt x="551" y="458"/>
                  <a:pt x="231" y="596"/>
                </a:cubicBezTo>
              </a:path>
            </a:pathLst>
          </a:custGeom>
          <a:noFill/>
          <a:ln w="146050" cap="flat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AT" sz="1350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D595F692-EE37-45CE-B40E-A57ED7195DF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9871" y="6374190"/>
            <a:ext cx="2015728" cy="330200"/>
          </a:xfrm>
        </p:spPr>
        <p:txBody>
          <a:bodyPr anchor="b"/>
          <a:lstStyle>
            <a:lvl1pPr marL="0" indent="0" algn="r">
              <a:buNone/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Ort, Datum</a:t>
            </a:r>
            <a:endParaRPr lang="de-AT" dirty="0"/>
          </a:p>
        </p:txBody>
      </p:sp>
      <p:sp>
        <p:nvSpPr>
          <p:cNvPr id="8" name="Textplatzhalter 12">
            <a:extLst>
              <a:ext uri="{FF2B5EF4-FFF2-40B4-BE49-F238E27FC236}">
                <a16:creationId xmlns:a16="http://schemas.microsoft.com/office/drawing/2014/main" id="{936CAA1B-7E00-4B97-BDFD-7DE1030C73B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1222" y="5105655"/>
            <a:ext cx="6454378" cy="989267"/>
          </a:xfrm>
        </p:spPr>
        <p:txBody>
          <a:bodyPr tIns="0"/>
          <a:lstStyle>
            <a:lvl1pPr marL="0" indent="0">
              <a:buFontTx/>
              <a:buNone/>
              <a:defRPr sz="3600">
                <a:solidFill>
                  <a:schemeClr val="accent1"/>
                </a:solidFill>
              </a:defRPr>
            </a:lvl1pPr>
            <a:lvl2pPr marL="230981" indent="0">
              <a:buFontTx/>
              <a:buNone/>
              <a:defRPr/>
            </a:lvl2pPr>
            <a:lvl3pPr marL="436960" indent="0">
              <a:buFontTx/>
              <a:buNone/>
              <a:defRPr/>
            </a:lvl3pPr>
            <a:lvl4pPr marL="634604" indent="0">
              <a:buFontTx/>
              <a:buNone/>
              <a:defRPr/>
            </a:lvl4pPr>
            <a:lvl5pPr marL="839391" indent="0">
              <a:buFontTx/>
              <a:buNone/>
              <a:defRPr/>
            </a:lvl5pPr>
          </a:lstStyle>
          <a:p>
            <a:pPr lvl="0"/>
            <a:r>
              <a:rPr lang="de-DE" dirty="0"/>
              <a:t>Untertitel bearbeiten</a:t>
            </a:r>
            <a:endParaRPr lang="de-AT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853F9255-585B-4E88-9990-06B1E0F962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8556" y="3676188"/>
            <a:ext cx="2242800" cy="352298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125BC6EE-8AB5-481E-A4E3-4934A600F8F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9032" y="6113970"/>
            <a:ext cx="2361600" cy="582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9069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>
            <a:extLst>
              <a:ext uri="{FF2B5EF4-FFF2-40B4-BE49-F238E27FC236}">
                <a16:creationId xmlns:a16="http://schemas.microsoft.com/office/drawing/2014/main" id="{8DF1FA82-44EE-4ACF-844C-1BA01DFDF5D3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4934857" y="1876903"/>
            <a:ext cx="3957921" cy="5312228"/>
          </a:xfrm>
          <a:custGeom>
            <a:avLst/>
            <a:gdLst>
              <a:gd name="T0" fmla="*/ 131 w 551"/>
              <a:gd name="T1" fmla="*/ 2 h 744"/>
              <a:gd name="T2" fmla="*/ 85 w 551"/>
              <a:gd name="T3" fmla="*/ 39 h 744"/>
              <a:gd name="T4" fmla="*/ 123 w 551"/>
              <a:gd name="T5" fmla="*/ 85 h 744"/>
              <a:gd name="T6" fmla="*/ 168 w 551"/>
              <a:gd name="T7" fmla="*/ 47 h 744"/>
              <a:gd name="T8" fmla="*/ 131 w 551"/>
              <a:gd name="T9" fmla="*/ 2 h 744"/>
              <a:gd name="T10" fmla="*/ 168 w 551"/>
              <a:gd name="T11" fmla="*/ 43 h 744"/>
              <a:gd name="T12" fmla="*/ 127 w 551"/>
              <a:gd name="T13" fmla="*/ 2 h 744"/>
              <a:gd name="T14" fmla="*/ 85 w 551"/>
              <a:gd name="T15" fmla="*/ 43 h 744"/>
              <a:gd name="T16" fmla="*/ 127 w 551"/>
              <a:gd name="T17" fmla="*/ 85 h 744"/>
              <a:gd name="T18" fmla="*/ 168 w 551"/>
              <a:gd name="T19" fmla="*/ 43 h 744"/>
              <a:gd name="T20" fmla="*/ 440 w 551"/>
              <a:gd name="T21" fmla="*/ 174 h 744"/>
              <a:gd name="T22" fmla="*/ 495 w 551"/>
              <a:gd name="T23" fmla="*/ 154 h 744"/>
              <a:gd name="T24" fmla="*/ 475 w 551"/>
              <a:gd name="T25" fmla="*/ 99 h 744"/>
              <a:gd name="T26" fmla="*/ 420 w 551"/>
              <a:gd name="T27" fmla="*/ 119 h 744"/>
              <a:gd name="T28" fmla="*/ 440 w 551"/>
              <a:gd name="T29" fmla="*/ 174 h 744"/>
              <a:gd name="T30" fmla="*/ 238 w 551"/>
              <a:gd name="T31" fmla="*/ 744 h 744"/>
              <a:gd name="T32" fmla="*/ 170 w 551"/>
              <a:gd name="T33" fmla="*/ 143 h 744"/>
              <a:gd name="T34" fmla="*/ 231 w 551"/>
              <a:gd name="T35" fmla="*/ 596 h 744"/>
              <a:gd name="T36" fmla="*/ 347 w 551"/>
              <a:gd name="T37" fmla="*/ 207 h 744"/>
              <a:gd name="T38" fmla="*/ 231 w 551"/>
              <a:gd name="T39" fmla="*/ 596 h 7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551" h="744">
                <a:moveTo>
                  <a:pt x="131" y="2"/>
                </a:moveTo>
                <a:cubicBezTo>
                  <a:pt x="108" y="0"/>
                  <a:pt x="88" y="17"/>
                  <a:pt x="85" y="39"/>
                </a:cubicBezTo>
                <a:cubicBezTo>
                  <a:pt x="83" y="62"/>
                  <a:pt x="100" y="82"/>
                  <a:pt x="123" y="85"/>
                </a:cubicBezTo>
                <a:cubicBezTo>
                  <a:pt x="146" y="87"/>
                  <a:pt x="166" y="70"/>
                  <a:pt x="168" y="47"/>
                </a:cubicBezTo>
                <a:cubicBezTo>
                  <a:pt x="170" y="25"/>
                  <a:pt x="153" y="4"/>
                  <a:pt x="131" y="2"/>
                </a:cubicBezTo>
                <a:close/>
                <a:moveTo>
                  <a:pt x="168" y="43"/>
                </a:moveTo>
                <a:cubicBezTo>
                  <a:pt x="168" y="21"/>
                  <a:pt x="150" y="2"/>
                  <a:pt x="127" y="2"/>
                </a:cubicBezTo>
                <a:cubicBezTo>
                  <a:pt x="104" y="2"/>
                  <a:pt x="85" y="21"/>
                  <a:pt x="85" y="43"/>
                </a:cubicBezTo>
                <a:cubicBezTo>
                  <a:pt x="85" y="66"/>
                  <a:pt x="104" y="85"/>
                  <a:pt x="127" y="85"/>
                </a:cubicBezTo>
                <a:cubicBezTo>
                  <a:pt x="150" y="85"/>
                  <a:pt x="168" y="66"/>
                  <a:pt x="168" y="43"/>
                </a:cubicBezTo>
                <a:close/>
                <a:moveTo>
                  <a:pt x="440" y="174"/>
                </a:moveTo>
                <a:cubicBezTo>
                  <a:pt x="461" y="184"/>
                  <a:pt x="486" y="175"/>
                  <a:pt x="495" y="154"/>
                </a:cubicBezTo>
                <a:cubicBezTo>
                  <a:pt x="505" y="134"/>
                  <a:pt x="496" y="109"/>
                  <a:pt x="475" y="99"/>
                </a:cubicBezTo>
                <a:cubicBezTo>
                  <a:pt x="455" y="90"/>
                  <a:pt x="430" y="98"/>
                  <a:pt x="420" y="119"/>
                </a:cubicBezTo>
                <a:cubicBezTo>
                  <a:pt x="411" y="140"/>
                  <a:pt x="419" y="164"/>
                  <a:pt x="440" y="174"/>
                </a:cubicBezTo>
                <a:close/>
                <a:moveTo>
                  <a:pt x="238" y="744"/>
                </a:moveTo>
                <a:cubicBezTo>
                  <a:pt x="16" y="446"/>
                  <a:pt x="0" y="138"/>
                  <a:pt x="170" y="143"/>
                </a:cubicBezTo>
                <a:cubicBezTo>
                  <a:pt x="340" y="148"/>
                  <a:pt x="304" y="590"/>
                  <a:pt x="231" y="596"/>
                </a:cubicBezTo>
                <a:cubicBezTo>
                  <a:pt x="159" y="602"/>
                  <a:pt x="202" y="207"/>
                  <a:pt x="347" y="207"/>
                </a:cubicBezTo>
                <a:cubicBezTo>
                  <a:pt x="493" y="207"/>
                  <a:pt x="551" y="458"/>
                  <a:pt x="231" y="596"/>
                </a:cubicBezTo>
              </a:path>
            </a:pathLst>
          </a:custGeom>
          <a:noFill/>
          <a:ln w="266700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AT" sz="135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3AFD3FA-7E8F-4719-B854-95D3E84B7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C3C52-E662-4D09-A499-1E6BB2C6D947}" type="slidenum">
              <a:rPr lang="de-AT" smtClean="0"/>
              <a:pPr/>
              <a:t>‹Nr.›</a:t>
            </a:fld>
            <a:endParaRPr lang="de-AT"/>
          </a:p>
        </p:txBody>
      </p:sp>
      <p:sp>
        <p:nvSpPr>
          <p:cNvPr id="10" name="Textplatzhalter 12">
            <a:extLst>
              <a:ext uri="{FF2B5EF4-FFF2-40B4-BE49-F238E27FC236}">
                <a16:creationId xmlns:a16="http://schemas.microsoft.com/office/drawing/2014/main" id="{868278B7-1F5F-4261-977E-35F31C4A5AD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1222" y="3643249"/>
            <a:ext cx="4320778" cy="1468438"/>
          </a:xfrm>
        </p:spPr>
        <p:txBody>
          <a:bodyPr vert="horz" lIns="0" tIns="0" rIns="72000" bIns="45720" rtlCol="0">
            <a:noAutofit/>
          </a:bodyPr>
          <a:lstStyle>
            <a:lvl1pPr marL="0" indent="0">
              <a:buFontTx/>
              <a:buNone/>
              <a:defRPr lang="de-AT" sz="3600" dirty="0"/>
            </a:lvl1pPr>
          </a:lstStyle>
          <a:p>
            <a:pPr marL="171450" lvl="0" indent="-171450"/>
            <a:r>
              <a:rPr lang="de-DE" dirty="0"/>
              <a:t>Untertitel bearbeiten</a:t>
            </a:r>
            <a:endParaRPr lang="de-AT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E7B2D843-0B1E-4866-BA66-10ED9BFE88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18453" y="244047"/>
            <a:ext cx="2774326" cy="330200"/>
          </a:xfrm>
        </p:spPr>
        <p:txBody>
          <a:bodyPr anchor="b"/>
          <a:lstStyle>
            <a:lvl1pPr marL="0" indent="0" algn="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de-AT" dirty="0"/>
              <a:t>Titel oder Kapitel</a:t>
            </a:r>
          </a:p>
        </p:txBody>
      </p:sp>
      <p:sp>
        <p:nvSpPr>
          <p:cNvPr id="12" name="Titel 3">
            <a:extLst>
              <a:ext uri="{FF2B5EF4-FFF2-40B4-BE49-F238E27FC236}">
                <a16:creationId xmlns:a16="http://schemas.microsoft.com/office/drawing/2014/main" id="{66D9CDFF-70C4-444B-B378-2C1EFBA9A9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1222" y="2111375"/>
            <a:ext cx="4320779" cy="1548842"/>
          </a:xfrm>
        </p:spPr>
        <p:txBody>
          <a:bodyPr/>
          <a:lstStyle>
            <a:lvl1pPr>
              <a:lnSpc>
                <a:spcPct val="80000"/>
              </a:lnSpc>
              <a:defRPr sz="4400"/>
            </a:lvl1pPr>
          </a:lstStyle>
          <a:p>
            <a:r>
              <a:rPr lang="de-DE" dirty="0"/>
              <a:t>Titel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2321705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DA62DA86-5245-415F-92EA-E1D9BFF6D37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72000" y="0"/>
            <a:ext cx="4572000" cy="6858000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 sz="1050"/>
            </a:lvl1pPr>
          </a:lstStyle>
          <a:p>
            <a:r>
              <a:rPr lang="de-AT" dirty="0"/>
              <a:t>Klicke auf das Symbol, um ein Bild einzufügen.</a:t>
            </a:r>
          </a:p>
          <a:p>
            <a:endParaRPr lang="de-AT" dirty="0"/>
          </a:p>
          <a:p>
            <a:endParaRPr lang="de-AT" dirty="0"/>
          </a:p>
        </p:txBody>
      </p:sp>
      <p:sp>
        <p:nvSpPr>
          <p:cNvPr id="11" name="Titel 3">
            <a:extLst>
              <a:ext uri="{FF2B5EF4-FFF2-40B4-BE49-F238E27FC236}">
                <a16:creationId xmlns:a16="http://schemas.microsoft.com/office/drawing/2014/main" id="{ADF80730-F837-4F7E-A9AB-6B4BBD1608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1222" y="2111375"/>
            <a:ext cx="4320779" cy="1548842"/>
          </a:xfrm>
        </p:spPr>
        <p:txBody>
          <a:bodyPr/>
          <a:lstStyle>
            <a:lvl1pPr>
              <a:lnSpc>
                <a:spcPct val="80000"/>
              </a:lnSpc>
              <a:defRPr sz="4400"/>
            </a:lvl1pPr>
          </a:lstStyle>
          <a:p>
            <a:r>
              <a:rPr lang="de-DE" dirty="0"/>
              <a:t>Titel bearbeiten</a:t>
            </a:r>
            <a:endParaRPr lang="de-AT" dirty="0"/>
          </a:p>
        </p:txBody>
      </p:sp>
      <p:sp>
        <p:nvSpPr>
          <p:cNvPr id="12" name="Textplatzhalter 12">
            <a:extLst>
              <a:ext uri="{FF2B5EF4-FFF2-40B4-BE49-F238E27FC236}">
                <a16:creationId xmlns:a16="http://schemas.microsoft.com/office/drawing/2014/main" id="{04799474-F7AF-4B65-BB91-7D49125EA1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1222" y="3643249"/>
            <a:ext cx="4320778" cy="1468438"/>
          </a:xfrm>
        </p:spPr>
        <p:txBody>
          <a:bodyPr tIns="0"/>
          <a:lstStyle>
            <a:lvl1pPr marL="0" indent="0">
              <a:buFontTx/>
              <a:buNone/>
              <a:defRPr sz="3600"/>
            </a:lvl1pPr>
            <a:lvl2pPr marL="230981" indent="0">
              <a:buFontTx/>
              <a:buNone/>
              <a:defRPr/>
            </a:lvl2pPr>
            <a:lvl3pPr marL="436960" indent="0">
              <a:buFontTx/>
              <a:buNone/>
              <a:defRPr/>
            </a:lvl3pPr>
            <a:lvl4pPr marL="634604" indent="0">
              <a:buFontTx/>
              <a:buNone/>
              <a:defRPr/>
            </a:lvl4pPr>
            <a:lvl5pPr marL="839391" indent="0">
              <a:buFontTx/>
              <a:buNone/>
              <a:defRPr/>
            </a:lvl5pPr>
          </a:lstStyle>
          <a:p>
            <a:pPr lvl="0"/>
            <a:r>
              <a:rPr lang="de-DE" dirty="0"/>
              <a:t>Untertitel bearbeiten</a:t>
            </a:r>
            <a:endParaRPr lang="de-AT"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B55DB12E-2C46-4269-93D3-69444F95D6C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63C3C52-E662-4D09-A499-1E6BB2C6D947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031110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39045C0-B1E8-4F73-BD89-55CB280011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750" y="1720170"/>
            <a:ext cx="8226028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811D306-2358-4AEC-94FE-AEA3C6B94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C3C52-E662-4D09-A499-1E6BB2C6D947}" type="slidenum">
              <a:rPr lang="de-AT" smtClean="0"/>
              <a:t>‹Nr.›</a:t>
            </a:fld>
            <a:endParaRPr lang="de-AT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281FF74-B412-4322-92A0-5DADF36CE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3171157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DA62DA86-5245-415F-92EA-E1D9BFF6D37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72000" y="0"/>
            <a:ext cx="4572000" cy="6858000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 sz="1050"/>
            </a:lvl1pPr>
          </a:lstStyle>
          <a:p>
            <a:r>
              <a:rPr lang="de-AT" dirty="0"/>
              <a:t>Klicke auf das Symbol, um ein Bild einzufügen.</a:t>
            </a:r>
          </a:p>
          <a:p>
            <a:endParaRPr lang="de-AT" dirty="0"/>
          </a:p>
          <a:p>
            <a:endParaRPr lang="de-AT" dirty="0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B9A764D1-065E-4F90-A42B-951FD578863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51222" y="2076449"/>
            <a:ext cx="4320778" cy="4092575"/>
          </a:xfrm>
        </p:spPr>
        <p:txBody>
          <a:bodyPr tIns="0"/>
          <a:lstStyle>
            <a:lvl1pPr>
              <a:defRPr sz="24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DC64DE35-753A-4FAB-B337-C18EA145F3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1222" y="1090244"/>
            <a:ext cx="4320778" cy="986205"/>
          </a:xfrm>
        </p:spPr>
        <p:txBody>
          <a:bodyPr vert="horz" lIns="0" tIns="0" rIns="72000" bIns="0" rtlCol="0" anchor="b">
            <a:noAutofit/>
          </a:bodyPr>
          <a:lstStyle>
            <a:lvl1pPr>
              <a:defRPr lang="de-AT" dirty="0"/>
            </a:lvl1pPr>
          </a:lstStyle>
          <a:p>
            <a:pPr lvl="0">
              <a:lnSpc>
                <a:spcPct val="80000"/>
              </a:lnSpc>
            </a:pPr>
            <a:r>
              <a:rPr lang="de-DE" dirty="0"/>
              <a:t>Titel bearbeiten</a:t>
            </a:r>
            <a:endParaRPr lang="de-AT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A79A4DB-CFD1-48A4-AEDC-703DAF36FB5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63C3C52-E662-4D09-A499-1E6BB2C6D947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282057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ßes Bild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E7D5B13-CD73-4CB4-B2DC-219040A79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79488" y="6338211"/>
            <a:ext cx="293914" cy="365125"/>
          </a:xfrm>
        </p:spPr>
        <p:txBody>
          <a:bodyPr/>
          <a:lstStyle/>
          <a:p>
            <a:fld id="{863C3C52-E662-4D09-A499-1E6BB2C6D947}" type="slidenum">
              <a:rPr lang="de-AT" smtClean="0"/>
              <a:t>‹Nr.›</a:t>
            </a:fld>
            <a:endParaRPr lang="de-AT"/>
          </a:p>
        </p:txBody>
      </p:sp>
      <p:sp>
        <p:nvSpPr>
          <p:cNvPr id="10" name="Bildplatzhalter 5">
            <a:extLst>
              <a:ext uri="{FF2B5EF4-FFF2-40B4-BE49-F238E27FC236}">
                <a16:creationId xmlns:a16="http://schemas.microsoft.com/office/drawing/2014/main" id="{4D74418B-6AF4-4022-AB62-8E4777C92AB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51222" y="279801"/>
            <a:ext cx="5724000" cy="6298399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 sz="1050"/>
            </a:lvl1pPr>
          </a:lstStyle>
          <a:p>
            <a:r>
              <a:rPr lang="de-AT" dirty="0"/>
              <a:t>Klicke auf das Symbol, um ein Bild einzufügen.</a:t>
            </a:r>
          </a:p>
          <a:p>
            <a:endParaRPr lang="de-AT" dirty="0"/>
          </a:p>
          <a:p>
            <a:endParaRPr lang="de-AT" dirty="0"/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4AEED624-26A1-4A3A-A703-E152D0A86E5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79488" y="2120342"/>
            <a:ext cx="2813291" cy="4018520"/>
          </a:xfrm>
        </p:spPr>
        <p:txBody>
          <a:bodyPr tIns="0" bIns="0"/>
          <a:lstStyle>
            <a:lvl1pPr>
              <a:defRPr sz="24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F09C3341-D6AD-43F2-A361-9E7021EF71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23712" y="271518"/>
            <a:ext cx="2217600" cy="356399"/>
          </a:xfrm>
          <a:prstGeom prst="rect">
            <a:avLst/>
          </a:prstGeom>
        </p:spPr>
      </p:pic>
      <p:sp>
        <p:nvSpPr>
          <p:cNvPr id="14" name="Titel 1">
            <a:extLst>
              <a:ext uri="{FF2B5EF4-FFF2-40B4-BE49-F238E27FC236}">
                <a16:creationId xmlns:a16="http://schemas.microsoft.com/office/drawing/2014/main" id="{A3DBB424-79E1-48C6-866E-2F1105DB4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79488" y="1480108"/>
            <a:ext cx="2813290" cy="640234"/>
          </a:xfrm>
        </p:spPr>
        <p:txBody>
          <a:bodyPr tIns="0" bIns="0"/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de-DE" dirty="0"/>
              <a:t>Titel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8601652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677FF3FC-629B-4B2C-8B18-C87162006043}"/>
              </a:ext>
            </a:extLst>
          </p:cNvPr>
          <p:cNvSpPr/>
          <p:nvPr userDrawn="1"/>
        </p:nvSpPr>
        <p:spPr>
          <a:xfrm>
            <a:off x="152400" y="279800"/>
            <a:ext cx="2286000" cy="32316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35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E7D5B13-CD73-4CB4-B2DC-219040A79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79488" y="6338211"/>
            <a:ext cx="293914" cy="365125"/>
          </a:xfrm>
        </p:spPr>
        <p:txBody>
          <a:bodyPr/>
          <a:lstStyle/>
          <a:p>
            <a:fld id="{863C3C52-E662-4D09-A499-1E6BB2C6D947}" type="slidenum">
              <a:rPr lang="de-AT" smtClean="0"/>
              <a:t>‹Nr.›</a:t>
            </a:fld>
            <a:endParaRPr lang="de-AT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79D54DB-D50F-402A-BFD9-E85BBD31AA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79488" y="1480108"/>
            <a:ext cx="2813290" cy="640234"/>
          </a:xfrm>
        </p:spPr>
        <p:txBody>
          <a:bodyPr tIns="0" bIns="0"/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de-DE" dirty="0"/>
              <a:t>Titel bearbeiten</a:t>
            </a:r>
            <a:endParaRPr lang="de-AT" dirty="0"/>
          </a:p>
        </p:txBody>
      </p:sp>
      <p:sp>
        <p:nvSpPr>
          <p:cNvPr id="11" name="Textplatzhalter 8">
            <a:extLst>
              <a:ext uri="{FF2B5EF4-FFF2-40B4-BE49-F238E27FC236}">
                <a16:creationId xmlns:a16="http://schemas.microsoft.com/office/drawing/2014/main" id="{A87D039F-AF3F-44F9-936B-C05A28283A5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79488" y="2120342"/>
            <a:ext cx="2813291" cy="4018520"/>
          </a:xfrm>
        </p:spPr>
        <p:txBody>
          <a:bodyPr tIns="0" bIns="0"/>
          <a:lstStyle>
            <a:lvl1pPr>
              <a:defRPr sz="24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 dirty="0"/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07A5B717-4EE5-4414-AEFB-917F5C066246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51222" y="279800"/>
            <a:ext cx="5724000" cy="6298399"/>
          </a:xfrm>
        </p:spPr>
        <p:txBody>
          <a:bodyPr anchor="ctr"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7300337-457A-4C4F-A7EC-6D67FAD3A2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23712" y="271518"/>
            <a:ext cx="2217600" cy="35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684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FF96FDE9-9E64-41E3-A2A5-FE1F415EF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1073586"/>
            <a:ext cx="8568928" cy="640234"/>
          </a:xfrm>
          <a:prstGeom prst="rect">
            <a:avLst/>
          </a:prstGeom>
        </p:spPr>
        <p:txBody>
          <a:bodyPr vert="horz" lIns="0" tIns="45720" rIns="72000" bIns="45720" rtlCol="0" anchor="b">
            <a:noAutofit/>
          </a:bodyPr>
          <a:lstStyle/>
          <a:p>
            <a:r>
              <a:rPr lang="de-DE" dirty="0"/>
              <a:t>Mastertitelformat bearbeiten</a:t>
            </a:r>
            <a:endParaRPr lang="de-AT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A5190AF-4256-4BA7-834F-D0155BBB35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6250" y="1720170"/>
            <a:ext cx="8416528" cy="4351338"/>
          </a:xfrm>
          <a:prstGeom prst="rect">
            <a:avLst/>
          </a:prstGeom>
        </p:spPr>
        <p:txBody>
          <a:bodyPr vert="horz" lIns="0" tIns="45720" rIns="72000" bIns="4572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3730505-10E7-4FC0-85D7-77AAFFD80E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6750" y="6338211"/>
            <a:ext cx="8226028" cy="36512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r">
              <a:defRPr sz="825" spc="0" baseline="0">
                <a:solidFill>
                  <a:schemeClr val="tx2"/>
                </a:solidFill>
              </a:defRPr>
            </a:lvl1pPr>
          </a:lstStyle>
          <a:p>
            <a:endParaRPr lang="de-AT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067E93F-712A-46AA-97DE-0DAFCAAECC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23850" y="6338211"/>
            <a:ext cx="293914" cy="36512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>
              <a:defRPr sz="1050" b="1" spc="75" baseline="0">
                <a:solidFill>
                  <a:schemeClr val="tx2"/>
                </a:solidFill>
                <a:latin typeface="+mj-lt"/>
              </a:defRPr>
            </a:lvl1pPr>
          </a:lstStyle>
          <a:p>
            <a:fld id="{863C3C52-E662-4D09-A499-1E6BB2C6D947}" type="slidenum">
              <a:rPr lang="de-AT" smtClean="0"/>
              <a:pPr/>
              <a:t>‹Nr.›</a:t>
            </a:fld>
            <a:endParaRPr lang="de-AT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354911AB-A55F-46F3-BE96-F40F2568C9F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08245" y="271518"/>
            <a:ext cx="2217600" cy="35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890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72" r:id="rId2"/>
    <p:sldLayoutId id="2147483668" r:id="rId3"/>
    <p:sldLayoutId id="2147483673" r:id="rId4"/>
    <p:sldLayoutId id="2147483662" r:id="rId5"/>
    <p:sldLayoutId id="2147483650" r:id="rId6"/>
    <p:sldLayoutId id="2147483674" r:id="rId7"/>
    <p:sldLayoutId id="2147483652" r:id="rId8"/>
    <p:sldLayoutId id="2147483676" r:id="rId9"/>
    <p:sldLayoutId id="2147483671" r:id="rId10"/>
    <p:sldLayoutId id="2147483675" r:id="rId11"/>
    <p:sldLayoutId id="2147483654" r:id="rId12"/>
  </p:sldLayoutIdLst>
  <p:hf hdr="0" ftr="0"/>
  <p:txStyles>
    <p:titleStyle>
      <a:lvl1pPr algn="l" defTabSz="685800" rtl="0" eaLnBrk="1" latinLnBrk="0" hangingPunct="1">
        <a:lnSpc>
          <a:spcPct val="100000"/>
        </a:lnSpc>
        <a:spcBef>
          <a:spcPct val="0"/>
        </a:spcBef>
        <a:buNone/>
        <a:defRPr sz="3600" b="1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0"/>
        </a:spcBef>
        <a:spcAft>
          <a:spcPts val="450"/>
        </a:spcAft>
        <a:buClr>
          <a:schemeClr val="tx1"/>
        </a:buClr>
        <a:buSzPct val="80000"/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02431" indent="-171450" algn="l" defTabSz="685800" rtl="0" eaLnBrk="1" latinLnBrk="0" hangingPunct="1">
        <a:lnSpc>
          <a:spcPct val="100000"/>
        </a:lnSpc>
        <a:spcBef>
          <a:spcPts val="0"/>
        </a:spcBef>
        <a:spcAft>
          <a:spcPts val="450"/>
        </a:spcAft>
        <a:buClr>
          <a:schemeClr val="tx1"/>
        </a:buClr>
        <a:buSzPct val="80000"/>
        <a:buFont typeface="Wingdings" panose="05000000000000000000" pitchFamily="2" charset="2"/>
        <a:buChar char="§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608410" indent="-171450" algn="l" defTabSz="685800" rtl="0" eaLnBrk="1" latinLnBrk="0" hangingPunct="1">
        <a:lnSpc>
          <a:spcPct val="100000"/>
        </a:lnSpc>
        <a:spcBef>
          <a:spcPts val="0"/>
        </a:spcBef>
        <a:spcAft>
          <a:spcPts val="450"/>
        </a:spcAft>
        <a:buClr>
          <a:schemeClr val="tx1"/>
        </a:buClr>
        <a:buSzPct val="8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06054" indent="-171450" algn="l" defTabSz="685800" rtl="0" eaLnBrk="1" latinLnBrk="0" hangingPunct="1">
        <a:lnSpc>
          <a:spcPct val="100000"/>
        </a:lnSpc>
        <a:spcBef>
          <a:spcPts val="0"/>
        </a:spcBef>
        <a:spcAft>
          <a:spcPts val="450"/>
        </a:spcAft>
        <a:buClr>
          <a:schemeClr val="tx1"/>
        </a:buClr>
        <a:buSzPct val="80000"/>
        <a:buFont typeface="Wingdings" panose="05000000000000000000" pitchFamily="2" charset="2"/>
        <a:buChar char="§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010841" indent="-171450" algn="l" defTabSz="685800" rtl="0" eaLnBrk="1" latinLnBrk="0" hangingPunct="1">
        <a:lnSpc>
          <a:spcPct val="100000"/>
        </a:lnSpc>
        <a:spcBef>
          <a:spcPts val="0"/>
        </a:spcBef>
        <a:spcAft>
          <a:spcPts val="450"/>
        </a:spcAft>
        <a:buClr>
          <a:schemeClr val="tx1"/>
        </a:buClr>
        <a:buSzPct val="80000"/>
        <a:buFont typeface="Wingdings" panose="05000000000000000000" pitchFamily="2" charset="2"/>
        <a:buChar char="§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6.png"/><Relationship Id="rId7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2">
            <a:extLst>
              <a:ext uri="{FF2B5EF4-FFF2-40B4-BE49-F238E27FC236}">
                <a16:creationId xmlns:a16="http://schemas.microsoft.com/office/drawing/2014/main" id="{11C7051E-0A04-B4DA-CD08-2767829778E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t="7223" b="7223"/>
          <a:stretch/>
        </p:blipFill>
        <p:spPr>
          <a:xfrm>
            <a:off x="0" y="0"/>
            <a:ext cx="9143999" cy="3429000"/>
          </a:xfrm>
        </p:spPr>
      </p:pic>
      <p:sp>
        <p:nvSpPr>
          <p:cNvPr id="10" name="Titel 9">
            <a:extLst>
              <a:ext uri="{FF2B5EF4-FFF2-40B4-BE49-F238E27FC236}">
                <a16:creationId xmlns:a16="http://schemas.microsoft.com/office/drawing/2014/main" id="{2ED72731-6578-46F6-8160-F184E1B43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Community Nursing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7C652F9D-5FB5-4981-9C4D-B3A17DF78A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AT" dirty="0"/>
              <a:t>05.05.2023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967097A0-2968-4147-9E5D-7E556283B1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AT" dirty="0"/>
              <a:t>Vom Projekt zur Routine? </a:t>
            </a:r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7319591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787A9FD6-09BB-19EF-467B-50276E588E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8801" y="155607"/>
            <a:ext cx="3320509" cy="3355158"/>
          </a:xfrm>
          <a:prstGeom prst="rect">
            <a:avLst/>
          </a:prstGeom>
        </p:spPr>
      </p:pic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3F95F6D7-546A-7B43-1C14-929E68C09B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19823119">
            <a:off x="1318275" y="1548417"/>
            <a:ext cx="1408149" cy="1386283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00E1C5C-1FE9-EB7E-B766-2A2171DDD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C3C52-E662-4D09-A499-1E6BB2C6D947}" type="slidenum">
              <a:rPr lang="de-AT" smtClean="0"/>
              <a:t>10</a:t>
            </a:fld>
            <a:endParaRPr lang="de-AT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00B6FC2-55A4-3E16-792F-8A0C2474C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Pflegeprozessesse Für Einzelpersonen/Familien und Gruppen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0F1285B-D13B-3BA8-0EDE-7AF46A6A31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2121" y="3232411"/>
            <a:ext cx="1314855" cy="122869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1D8DE96D-0A8A-F1B5-DD15-1640CB9DFF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13453">
            <a:off x="159889" y="2712051"/>
            <a:ext cx="1287887" cy="1199406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DE9C48BE-AA59-0342-9E39-CD81CE4826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091" y="4727694"/>
            <a:ext cx="4315223" cy="2113440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F7A1EB24-08C6-D07F-DCC5-30D69FAD47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0327" y="3169359"/>
            <a:ext cx="5359398" cy="2113440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9B4C0B8D-D160-3FA4-1BE7-97BDF361B7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66386" y="4998205"/>
            <a:ext cx="3484523" cy="185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3055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3177D448-33BA-FE60-A54E-67257E4746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31440" y="1808177"/>
            <a:ext cx="4328516" cy="4351338"/>
          </a:xfr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ACC49E9-D84D-7743-85EC-257E83856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C3C52-E662-4D09-A499-1E6BB2C6D947}" type="slidenum">
              <a:rPr lang="de-AT" smtClean="0"/>
              <a:t>11</a:t>
            </a:fld>
            <a:endParaRPr lang="de-AT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4F90580A-F206-B9B4-34DB-ACF67F83B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z="1800" dirty="0"/>
              <a:t>Umsetzungen auf der Kommunalen und Systemischen Ebene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E8A2F06-F0C2-6194-95E0-0F2D0F637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59" y="2381791"/>
            <a:ext cx="3752490" cy="4138982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76E43D90-09E6-F29C-56C6-4D47D734F3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6456" y="162204"/>
            <a:ext cx="1310754" cy="1231499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11F43C50-3CD8-34E9-2674-F855B406A1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1295" y="0"/>
            <a:ext cx="1361705" cy="135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0054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4233B92D-360A-0DDB-1B0B-22924E512B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8725" y="1873188"/>
            <a:ext cx="2664103" cy="2481073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0654F24-1FDE-BF0E-2559-11C637EAC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C3C52-E662-4D09-A499-1E6BB2C6D947}" type="slidenum">
              <a:rPr lang="de-AT" smtClean="0"/>
              <a:t>12</a:t>
            </a:fld>
            <a:endParaRPr lang="de-AT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81B2A47E-46C0-6978-CDE8-633F8F078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725" y="655686"/>
            <a:ext cx="8568928" cy="640234"/>
          </a:xfrm>
        </p:spPr>
        <p:txBody>
          <a:bodyPr/>
          <a:lstStyle/>
          <a:p>
            <a:r>
              <a:rPr lang="de-AT" sz="1400" dirty="0"/>
              <a:t>Umsetzungen auf der Kommunalen und Systemischen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B0BCFD7-389D-594D-4330-26B0F83187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0705" y="1633922"/>
            <a:ext cx="2643064" cy="374933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AA902DF3-BDE9-BA63-87CE-B87B88958E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5226" y="3667958"/>
            <a:ext cx="3325548" cy="3307764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5B582CB1-AEAA-EADA-180E-C37D069194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3769" y="519066"/>
            <a:ext cx="3434953" cy="34290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003BA16E-EF7D-D9A9-2DB1-9958FF1880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2170" y="4354260"/>
            <a:ext cx="4127530" cy="2514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9992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2F3200A4-AB43-BC60-63D4-9B196C319B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8314" y="-30"/>
            <a:ext cx="1908560" cy="1904735"/>
          </a:xfrm>
          <a:prstGeom prst="rect">
            <a:avLst/>
          </a:prstGeom>
        </p:spPr>
      </p:pic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B43DD662-ED43-FC0E-9487-15E067882F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125093" y="4012705"/>
            <a:ext cx="3926093" cy="2780707"/>
          </a:xfr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D1A2AFF-1113-8E5C-58A8-8AA84F83A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C3C52-E662-4D09-A499-1E6BB2C6D947}" type="slidenum">
              <a:rPr lang="de-AT" smtClean="0"/>
              <a:t>13</a:t>
            </a:fld>
            <a:endParaRPr lang="de-AT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C16ED46-A340-E1C5-171D-057F84159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z="1100" dirty="0"/>
              <a:t>Umsetzungen auf der Kommunalen und Systemischen Ebene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A5D4019-0959-EBBD-2C06-963E1BF0C7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921" y="1928901"/>
            <a:ext cx="4423079" cy="236673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A8F74066-1F69-C5E6-D327-7900A5AD50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8314" y="1403622"/>
            <a:ext cx="3807715" cy="2149182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49A63CC8-D80E-D2D0-51A5-60BE97AFF7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921" y="4314733"/>
            <a:ext cx="3509228" cy="200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2815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54E74F11-1A16-1799-4296-F3B8DFFE99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750" y="1720170"/>
            <a:ext cx="8226028" cy="5137830"/>
          </a:xfrm>
        </p:spPr>
        <p:txBody>
          <a:bodyPr/>
          <a:lstStyle/>
          <a:p>
            <a:r>
              <a:rPr lang="de-AT" sz="2800" dirty="0"/>
              <a:t>GESAMTZAHL der Personen: 534	</a:t>
            </a:r>
          </a:p>
          <a:p>
            <a:r>
              <a:rPr lang="de-AT" sz="2800" dirty="0"/>
              <a:t>GESAMTZAHL der Personen (Judenburger): 472</a:t>
            </a:r>
          </a:p>
          <a:p>
            <a:r>
              <a:rPr lang="de-AT" sz="2800" dirty="0"/>
              <a:t>GESAMTZAHL der Personen (extern Judenburg): 62</a:t>
            </a:r>
          </a:p>
          <a:p>
            <a:pPr marL="0" indent="0">
              <a:buNone/>
            </a:pPr>
            <a:endParaRPr lang="de-AT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0C918AF-08A8-5C04-052D-D8DF3F2F9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C3C52-E662-4D09-A499-1E6BB2C6D947}" type="slidenum">
              <a:rPr lang="de-AT" smtClean="0"/>
              <a:t>14</a:t>
            </a:fld>
            <a:endParaRPr lang="de-AT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0176F964-52EB-0A3A-CF33-B6EF7A57D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Anzahl Erreichter Personen (2022) </a:t>
            </a:r>
          </a:p>
        </p:txBody>
      </p:sp>
    </p:spTree>
    <p:extLst>
      <p:ext uri="{BB962C8B-B14F-4D97-AF65-F5344CB8AC3E}">
        <p14:creationId xmlns:p14="http://schemas.microsoft.com/office/powerpoint/2010/main" val="15830925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AB653CAE-FEFC-E93D-A476-5E6D7330DB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sz="3200" dirty="0"/>
              <a:t>&gt; 75 Jahre I: 77; G: 0; K: 28 – Gesamt: 105</a:t>
            </a:r>
          </a:p>
          <a:p>
            <a:r>
              <a:rPr lang="de-AT" sz="3200" dirty="0"/>
              <a:t>61-75 Jahre I: 39; G: 0; K: 47 – Gesamt: 86</a:t>
            </a:r>
          </a:p>
          <a:p>
            <a:r>
              <a:rPr lang="de-AT" sz="3200" dirty="0"/>
              <a:t>41-60 Jahre I: 35; G: 0; K: 71 – Gesamt: 106</a:t>
            </a:r>
          </a:p>
          <a:p>
            <a:r>
              <a:rPr lang="de-AT" sz="3200" dirty="0"/>
              <a:t>19-40 Jahre I: 16; G: 0; K: 29 – Gesamt: 45</a:t>
            </a:r>
          </a:p>
          <a:p>
            <a:r>
              <a:rPr lang="de-AT" sz="3200" dirty="0"/>
              <a:t>13-18 Jahre I: 0; G: 0; K: 8 – Gesamt: 8</a:t>
            </a:r>
          </a:p>
          <a:p>
            <a:r>
              <a:rPr lang="de-AT" sz="3200" dirty="0"/>
              <a:t>0-12 Jahre: I: 1; G: 99; K: 22 – Gesamt: 122</a:t>
            </a:r>
          </a:p>
          <a:p>
            <a:endParaRPr lang="de-AT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6512136B-D357-2869-388D-F4ECCA1C9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C3C52-E662-4D09-A499-1E6BB2C6D947}" type="slidenum">
              <a:rPr lang="de-AT" smtClean="0"/>
              <a:t>15</a:t>
            </a:fld>
            <a:endParaRPr lang="de-AT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1F478B6D-7A0C-DD4E-922C-8FD52F48C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AT" dirty="0"/>
            </a:br>
            <a:r>
              <a:rPr lang="de-AT" sz="2400" dirty="0"/>
              <a:t>Anzahl erreichter </a:t>
            </a:r>
            <a:r>
              <a:rPr lang="de-AT" sz="2400" dirty="0" err="1"/>
              <a:t>JudenburgerInnen</a:t>
            </a:r>
            <a:r>
              <a:rPr lang="de-AT" sz="2400" dirty="0"/>
              <a:t> nach Alter </a:t>
            </a:r>
            <a:br>
              <a:rPr lang="de-AT" dirty="0"/>
            </a:br>
            <a:r>
              <a:rPr lang="de-AT" sz="1400" dirty="0"/>
              <a:t>(Individual, Gruppe, Kommune)</a:t>
            </a:r>
          </a:p>
        </p:txBody>
      </p:sp>
    </p:spTree>
    <p:extLst>
      <p:ext uri="{BB962C8B-B14F-4D97-AF65-F5344CB8AC3E}">
        <p14:creationId xmlns:p14="http://schemas.microsoft.com/office/powerpoint/2010/main" val="7360226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D420DC98-CF15-05EE-32EC-68C4F39590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/>
              <a:t>Männer: </a:t>
            </a:r>
            <a:r>
              <a:rPr lang="de-AT" b="1" dirty="0"/>
              <a:t>162</a:t>
            </a:r>
          </a:p>
          <a:p>
            <a:r>
              <a:rPr lang="de-AT" dirty="0"/>
              <a:t>Individual: 55</a:t>
            </a:r>
          </a:p>
          <a:p>
            <a:r>
              <a:rPr lang="de-AT" dirty="0"/>
              <a:t>Gruppe: 54</a:t>
            </a:r>
          </a:p>
          <a:p>
            <a:r>
              <a:rPr lang="de-AT" dirty="0"/>
              <a:t>Kommune: 53</a:t>
            </a:r>
          </a:p>
          <a:p>
            <a:pPr marL="0" indent="0">
              <a:buNone/>
            </a:pPr>
            <a:endParaRPr lang="de-AT" dirty="0"/>
          </a:p>
          <a:p>
            <a:r>
              <a:rPr lang="de-AT" dirty="0"/>
              <a:t>Frauen: </a:t>
            </a:r>
            <a:r>
              <a:rPr lang="de-AT" b="1" dirty="0"/>
              <a:t>306</a:t>
            </a:r>
          </a:p>
          <a:p>
            <a:r>
              <a:rPr lang="de-AT" dirty="0"/>
              <a:t>Individual: 109</a:t>
            </a:r>
          </a:p>
          <a:p>
            <a:r>
              <a:rPr lang="de-AT" dirty="0"/>
              <a:t>Gruppe: 45</a:t>
            </a:r>
          </a:p>
          <a:p>
            <a:r>
              <a:rPr lang="de-AT" dirty="0"/>
              <a:t>Kommune: 152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AC8332D-7A92-142E-A50F-2998AC855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C3C52-E662-4D09-A499-1E6BB2C6D947}" type="slidenum">
              <a:rPr lang="de-AT" smtClean="0"/>
              <a:t>16</a:t>
            </a:fld>
            <a:endParaRPr lang="de-AT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4FBF65A-7049-5FE7-6964-71ACB276E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z="2400" dirty="0"/>
              <a:t>Anzahl erreichter </a:t>
            </a:r>
            <a:r>
              <a:rPr lang="de-AT" sz="2400" dirty="0" err="1"/>
              <a:t>JudenburgerInnen</a:t>
            </a:r>
            <a:r>
              <a:rPr lang="de-AT" sz="2400" dirty="0"/>
              <a:t> nach Geschlecht </a:t>
            </a:r>
            <a:br>
              <a:rPr lang="de-AT" dirty="0"/>
            </a:br>
            <a:r>
              <a:rPr lang="de-AT" sz="2000" dirty="0"/>
              <a:t>(Individual, Gruppe, Kommune)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9861933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3E2A329B-A645-2A20-197B-ADF03885FD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/>
              <a:t>2049 – Telefonische Kontakte mit Klientinnen inkl. Casemanagement </a:t>
            </a:r>
          </a:p>
          <a:p>
            <a:r>
              <a:rPr lang="de-AT" dirty="0"/>
              <a:t>431 – Anzahl Hausbesuche </a:t>
            </a:r>
          </a:p>
          <a:p>
            <a:r>
              <a:rPr lang="de-AT" dirty="0"/>
              <a:t>177 – Anzahl Praxisbesuche </a:t>
            </a:r>
          </a:p>
          <a:p>
            <a:endParaRPr lang="de-AT" dirty="0"/>
          </a:p>
          <a:p>
            <a:r>
              <a:rPr lang="de-AT" dirty="0"/>
              <a:t>Durchschnittswert pro Fallbearbeitung: (117 Fälle) </a:t>
            </a:r>
          </a:p>
          <a:p>
            <a:r>
              <a:rPr lang="de-AT" dirty="0"/>
              <a:t>18 Anrufe </a:t>
            </a:r>
          </a:p>
          <a:p>
            <a:r>
              <a:rPr lang="de-AT" dirty="0"/>
              <a:t>4 Hausbesuche </a:t>
            </a:r>
          </a:p>
          <a:p>
            <a:r>
              <a:rPr lang="de-AT" dirty="0"/>
              <a:t>1 Praxisbesuch </a:t>
            </a:r>
          </a:p>
          <a:p>
            <a:endParaRPr lang="de-AT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4028E8B-AD14-493D-5A22-FB876836D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C3C52-E662-4D09-A499-1E6BB2C6D947}" type="slidenum">
              <a:rPr lang="de-AT" smtClean="0"/>
              <a:t>17</a:t>
            </a:fld>
            <a:endParaRPr lang="de-AT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BEB98EC3-D0F1-9BA1-A2C8-C0139874D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Auswertung – </a:t>
            </a:r>
            <a:r>
              <a:rPr lang="de-AT" dirty="0" err="1"/>
              <a:t>IndividualEbene</a:t>
            </a:r>
            <a:r>
              <a:rPr lang="de-AT" dirty="0"/>
              <a:t> (Einzel- und Familienprozess)</a:t>
            </a:r>
          </a:p>
        </p:txBody>
      </p:sp>
    </p:spTree>
    <p:extLst>
      <p:ext uri="{BB962C8B-B14F-4D97-AF65-F5344CB8AC3E}">
        <p14:creationId xmlns:p14="http://schemas.microsoft.com/office/powerpoint/2010/main" val="21915148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1C69F98B-8E0E-863A-4032-14EFDEDF01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AT" dirty="0"/>
              <a:t>Auswertung der </a:t>
            </a:r>
            <a:r>
              <a:rPr lang="de-AT" dirty="0" err="1"/>
              <a:t>Pflegequalitätsassessments</a:t>
            </a:r>
            <a:endParaRPr lang="de-AT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68490053-032F-398D-6071-F954BAAA8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C3C52-E662-4D09-A499-1E6BB2C6D947}" type="slidenum">
              <a:rPr lang="de-AT" smtClean="0"/>
              <a:t>18</a:t>
            </a:fld>
            <a:endParaRPr lang="de-AT"/>
          </a:p>
        </p:txBody>
      </p:sp>
      <p:graphicFrame>
        <p:nvGraphicFramePr>
          <p:cNvPr id="5" name="Inhaltsplatzhalter 4">
            <a:extLst>
              <a:ext uri="{FF2B5EF4-FFF2-40B4-BE49-F238E27FC236}">
                <a16:creationId xmlns:a16="http://schemas.microsoft.com/office/drawing/2014/main" id="{61059FE9-D73E-447F-5DA9-F3626F273EA1}"/>
              </a:ext>
            </a:extLst>
          </p:cNvPr>
          <p:cNvGraphicFramePr>
            <a:graphicFrameLocks noGrp="1"/>
          </p:cNvGraphicFramePr>
          <p:nvPr>
            <p:ph type="pic" sz="quarter" idx="4294967295"/>
            <p:extLst>
              <p:ext uri="{D42A27DB-BD31-4B8C-83A1-F6EECF244321}">
                <p14:modId xmlns:p14="http://schemas.microsoft.com/office/powerpoint/2010/main" val="3924158810"/>
              </p:ext>
            </p:extLst>
          </p:nvPr>
        </p:nvGraphicFramePr>
        <p:xfrm>
          <a:off x="121131" y="355189"/>
          <a:ext cx="8901737" cy="1457116"/>
        </p:xfrm>
        <a:graphic>
          <a:graphicData uri="http://schemas.openxmlformats.org/drawingml/2006/table">
            <a:tbl>
              <a:tblPr/>
              <a:tblGrid>
                <a:gridCol w="169404">
                  <a:extLst>
                    <a:ext uri="{9D8B030D-6E8A-4147-A177-3AD203B41FA5}">
                      <a16:colId xmlns:a16="http://schemas.microsoft.com/office/drawing/2014/main" val="209976126"/>
                    </a:ext>
                  </a:extLst>
                </a:gridCol>
                <a:gridCol w="321870">
                  <a:extLst>
                    <a:ext uri="{9D8B030D-6E8A-4147-A177-3AD203B41FA5}">
                      <a16:colId xmlns:a16="http://schemas.microsoft.com/office/drawing/2014/main" val="1219247396"/>
                    </a:ext>
                  </a:extLst>
                </a:gridCol>
                <a:gridCol w="385866">
                  <a:extLst>
                    <a:ext uri="{9D8B030D-6E8A-4147-A177-3AD203B41FA5}">
                      <a16:colId xmlns:a16="http://schemas.microsoft.com/office/drawing/2014/main" val="3134672461"/>
                    </a:ext>
                  </a:extLst>
                </a:gridCol>
                <a:gridCol w="357631">
                  <a:extLst>
                    <a:ext uri="{9D8B030D-6E8A-4147-A177-3AD203B41FA5}">
                      <a16:colId xmlns:a16="http://schemas.microsoft.com/office/drawing/2014/main" val="1651145337"/>
                    </a:ext>
                  </a:extLst>
                </a:gridCol>
                <a:gridCol w="395278">
                  <a:extLst>
                    <a:ext uri="{9D8B030D-6E8A-4147-A177-3AD203B41FA5}">
                      <a16:colId xmlns:a16="http://schemas.microsoft.com/office/drawing/2014/main" val="653858627"/>
                    </a:ext>
                  </a:extLst>
                </a:gridCol>
                <a:gridCol w="423513">
                  <a:extLst>
                    <a:ext uri="{9D8B030D-6E8A-4147-A177-3AD203B41FA5}">
                      <a16:colId xmlns:a16="http://schemas.microsoft.com/office/drawing/2014/main" val="1647672111"/>
                    </a:ext>
                  </a:extLst>
                </a:gridCol>
                <a:gridCol w="668207">
                  <a:extLst>
                    <a:ext uri="{9D8B030D-6E8A-4147-A177-3AD203B41FA5}">
                      <a16:colId xmlns:a16="http://schemas.microsoft.com/office/drawing/2014/main" val="2925492440"/>
                    </a:ext>
                  </a:extLst>
                </a:gridCol>
                <a:gridCol w="432923">
                  <a:extLst>
                    <a:ext uri="{9D8B030D-6E8A-4147-A177-3AD203B41FA5}">
                      <a16:colId xmlns:a16="http://schemas.microsoft.com/office/drawing/2014/main" val="1337262885"/>
                    </a:ext>
                  </a:extLst>
                </a:gridCol>
                <a:gridCol w="461157">
                  <a:extLst>
                    <a:ext uri="{9D8B030D-6E8A-4147-A177-3AD203B41FA5}">
                      <a16:colId xmlns:a16="http://schemas.microsoft.com/office/drawing/2014/main" val="3623187880"/>
                    </a:ext>
                  </a:extLst>
                </a:gridCol>
                <a:gridCol w="348221">
                  <a:extLst>
                    <a:ext uri="{9D8B030D-6E8A-4147-A177-3AD203B41FA5}">
                      <a16:colId xmlns:a16="http://schemas.microsoft.com/office/drawing/2014/main" val="975155663"/>
                    </a:ext>
                  </a:extLst>
                </a:gridCol>
                <a:gridCol w="326079">
                  <a:extLst>
                    <a:ext uri="{9D8B030D-6E8A-4147-A177-3AD203B41FA5}">
                      <a16:colId xmlns:a16="http://schemas.microsoft.com/office/drawing/2014/main" val="460035345"/>
                    </a:ext>
                  </a:extLst>
                </a:gridCol>
                <a:gridCol w="527039">
                  <a:extLst>
                    <a:ext uri="{9D8B030D-6E8A-4147-A177-3AD203B41FA5}">
                      <a16:colId xmlns:a16="http://schemas.microsoft.com/office/drawing/2014/main" val="1779415229"/>
                    </a:ext>
                  </a:extLst>
                </a:gridCol>
                <a:gridCol w="583507">
                  <a:extLst>
                    <a:ext uri="{9D8B030D-6E8A-4147-A177-3AD203B41FA5}">
                      <a16:colId xmlns:a16="http://schemas.microsoft.com/office/drawing/2014/main" val="619234945"/>
                    </a:ext>
                  </a:extLst>
                </a:gridCol>
                <a:gridCol w="583507">
                  <a:extLst>
                    <a:ext uri="{9D8B030D-6E8A-4147-A177-3AD203B41FA5}">
                      <a16:colId xmlns:a16="http://schemas.microsoft.com/office/drawing/2014/main" val="2965757172"/>
                    </a:ext>
                  </a:extLst>
                </a:gridCol>
                <a:gridCol w="583507">
                  <a:extLst>
                    <a:ext uri="{9D8B030D-6E8A-4147-A177-3AD203B41FA5}">
                      <a16:colId xmlns:a16="http://schemas.microsoft.com/office/drawing/2014/main" val="1172554502"/>
                    </a:ext>
                  </a:extLst>
                </a:gridCol>
                <a:gridCol w="583507">
                  <a:extLst>
                    <a:ext uri="{9D8B030D-6E8A-4147-A177-3AD203B41FA5}">
                      <a16:colId xmlns:a16="http://schemas.microsoft.com/office/drawing/2014/main" val="587946078"/>
                    </a:ext>
                  </a:extLst>
                </a:gridCol>
                <a:gridCol w="583507">
                  <a:extLst>
                    <a:ext uri="{9D8B030D-6E8A-4147-A177-3AD203B41FA5}">
                      <a16:colId xmlns:a16="http://schemas.microsoft.com/office/drawing/2014/main" val="1194577563"/>
                    </a:ext>
                  </a:extLst>
                </a:gridCol>
                <a:gridCol w="583507">
                  <a:extLst>
                    <a:ext uri="{9D8B030D-6E8A-4147-A177-3AD203B41FA5}">
                      <a16:colId xmlns:a16="http://schemas.microsoft.com/office/drawing/2014/main" val="2195298722"/>
                    </a:ext>
                  </a:extLst>
                </a:gridCol>
                <a:gridCol w="583507">
                  <a:extLst>
                    <a:ext uri="{9D8B030D-6E8A-4147-A177-3AD203B41FA5}">
                      <a16:colId xmlns:a16="http://schemas.microsoft.com/office/drawing/2014/main" val="3419000928"/>
                    </a:ext>
                  </a:extLst>
                </a:gridCol>
              </a:tblGrid>
              <a:tr h="262157">
                <a:tc gridSpan="2">
                  <a:txBody>
                    <a:bodyPr/>
                    <a:lstStyle/>
                    <a:p>
                      <a:pPr algn="l" fontAlgn="b"/>
                      <a:r>
                        <a:rPr lang="de-A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Gesamtzahl: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4801056"/>
                  </a:ext>
                </a:extLst>
              </a:tr>
              <a:tr h="134129"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8123316"/>
                  </a:ext>
                </a:extLst>
              </a:tr>
              <a:tr h="262157">
                <a:tc>
                  <a:txBody>
                    <a:bodyPr/>
                    <a:lstStyle/>
                    <a:p>
                      <a:pPr algn="l" fontAlgn="b"/>
                      <a:r>
                        <a:rPr lang="de-A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83" marR="5083" marT="50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A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Atmung&amp;Vitalität</a:t>
                      </a:r>
                    </a:p>
                  </a:txBody>
                  <a:tcPr marL="5083" marR="5083" marT="50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A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Mobilität</a:t>
                      </a:r>
                    </a:p>
                  </a:txBody>
                  <a:tcPr marL="5083" marR="5083" marT="50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A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Ausscheidung&amp;Ernährung</a:t>
                      </a:r>
                    </a:p>
                  </a:txBody>
                  <a:tcPr marL="5083" marR="5083" marT="50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A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Hygiene&amp;Körperbild</a:t>
                      </a:r>
                    </a:p>
                  </a:txBody>
                  <a:tcPr marL="5083" marR="5083" marT="50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A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Sexualtät</a:t>
                      </a:r>
                    </a:p>
                  </a:txBody>
                  <a:tcPr marL="5083" marR="5083" marT="50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A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Beziehung&amp;Kommunikation</a:t>
                      </a:r>
                    </a:p>
                  </a:txBody>
                  <a:tcPr marL="5083" marR="5083" marT="50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A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Existenz&amp;Sicherheit</a:t>
                      </a:r>
                    </a:p>
                  </a:txBody>
                  <a:tcPr marL="5083" marR="5083" marT="50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A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Beschäfigung&amp;Lernen</a:t>
                      </a:r>
                    </a:p>
                  </a:txBody>
                  <a:tcPr marL="5083" marR="5083" marT="50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A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Erhohlung&amp;Freizeit</a:t>
                      </a:r>
                    </a:p>
                  </a:txBody>
                  <a:tcPr marL="5083" marR="5083" marT="50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3927483"/>
                  </a:ext>
                </a:extLst>
              </a:tr>
              <a:tr h="262157">
                <a:tc>
                  <a:txBody>
                    <a:bodyPr/>
                    <a:lstStyle/>
                    <a:p>
                      <a:pPr algn="l" fontAlgn="b"/>
                      <a:r>
                        <a:rPr lang="de-A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83" marR="5083" marT="50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vorher</a:t>
                      </a:r>
                    </a:p>
                  </a:txBody>
                  <a:tcPr marL="5083" marR="5083" marT="50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nacher </a:t>
                      </a:r>
                    </a:p>
                  </a:txBody>
                  <a:tcPr marL="5083" marR="5083" marT="50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Vorher</a:t>
                      </a:r>
                    </a:p>
                  </a:txBody>
                  <a:tcPr marL="5083" marR="5083" marT="50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Nachher</a:t>
                      </a:r>
                    </a:p>
                  </a:txBody>
                  <a:tcPr marL="5083" marR="5083" marT="50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vorher</a:t>
                      </a:r>
                    </a:p>
                  </a:txBody>
                  <a:tcPr marL="5083" marR="5083" marT="50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nacher</a:t>
                      </a:r>
                    </a:p>
                  </a:txBody>
                  <a:tcPr marL="5083" marR="5083" marT="50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vorher</a:t>
                      </a:r>
                    </a:p>
                  </a:txBody>
                  <a:tcPr marL="5083" marR="5083" marT="50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Nachher</a:t>
                      </a:r>
                    </a:p>
                  </a:txBody>
                  <a:tcPr marL="5083" marR="5083" marT="50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vorher</a:t>
                      </a:r>
                    </a:p>
                  </a:txBody>
                  <a:tcPr marL="5083" marR="5083" marT="50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nachher</a:t>
                      </a:r>
                    </a:p>
                  </a:txBody>
                  <a:tcPr marL="5083" marR="5083" marT="50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vorher</a:t>
                      </a:r>
                    </a:p>
                  </a:txBody>
                  <a:tcPr marL="5083" marR="5083" marT="50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Nachher</a:t>
                      </a:r>
                    </a:p>
                  </a:txBody>
                  <a:tcPr marL="5083" marR="5083" marT="50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vorher</a:t>
                      </a:r>
                    </a:p>
                  </a:txBody>
                  <a:tcPr marL="5083" marR="5083" marT="50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nachher</a:t>
                      </a:r>
                    </a:p>
                  </a:txBody>
                  <a:tcPr marL="5083" marR="5083" marT="50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vorher</a:t>
                      </a:r>
                    </a:p>
                  </a:txBody>
                  <a:tcPr marL="5083" marR="5083" marT="50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nachher</a:t>
                      </a:r>
                    </a:p>
                  </a:txBody>
                  <a:tcPr marL="5083" marR="5083" marT="50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voher</a:t>
                      </a:r>
                    </a:p>
                  </a:txBody>
                  <a:tcPr marL="5083" marR="5083" marT="50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nachher</a:t>
                      </a:r>
                    </a:p>
                  </a:txBody>
                  <a:tcPr marL="5083" marR="5083" marT="50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0943890"/>
                  </a:ext>
                </a:extLst>
              </a:tr>
              <a:tr h="134129">
                <a:tc>
                  <a:txBody>
                    <a:bodyPr/>
                    <a:lstStyle/>
                    <a:p>
                      <a:pPr algn="l" fontAlgn="b"/>
                      <a:r>
                        <a:rPr lang="de-A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C-</a:t>
                      </a:r>
                    </a:p>
                  </a:txBody>
                  <a:tcPr marL="5083" marR="5083" marT="50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083" marR="5083" marT="50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83" marR="5083" marT="50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083" marR="5083" marT="50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83" marR="5083" marT="50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083" marR="5083" marT="50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83" marR="5083" marT="50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083" marR="5083" marT="50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083" marR="5083" marT="50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83" marR="5083" marT="50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83" marR="5083" marT="50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083" marR="5083" marT="50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83" marR="5083" marT="50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083" marR="5083" marT="50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83" marR="5083" marT="50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083" marR="5083" marT="50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83" marR="5083" marT="50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083" marR="5083" marT="50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83" marR="5083" marT="50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4670530"/>
                  </a:ext>
                </a:extLst>
              </a:tr>
              <a:tr h="134129">
                <a:tc>
                  <a:txBody>
                    <a:bodyPr/>
                    <a:lstStyle/>
                    <a:p>
                      <a:pPr algn="l" fontAlgn="b"/>
                      <a:r>
                        <a:rPr lang="de-A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C+</a:t>
                      </a:r>
                    </a:p>
                  </a:txBody>
                  <a:tcPr marL="5083" marR="5083" marT="50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083" marR="5083" marT="50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83" marR="5083" marT="50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083" marR="5083" marT="50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83" marR="5083" marT="50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5083" marR="5083" marT="50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83" marR="5083" marT="50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083" marR="5083" marT="50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83" marR="5083" marT="50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083" marR="5083" marT="50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83" marR="5083" marT="50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083" marR="5083" marT="50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083" marR="5083" marT="50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083" marR="5083" marT="50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083" marR="5083" marT="50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83" marR="5083" marT="50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83" marR="5083" marT="50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083" marR="5083" marT="50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083" marR="5083" marT="50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3862736"/>
                  </a:ext>
                </a:extLst>
              </a:tr>
              <a:tr h="134129">
                <a:tc>
                  <a:txBody>
                    <a:bodyPr/>
                    <a:lstStyle/>
                    <a:p>
                      <a:pPr algn="l" fontAlgn="b"/>
                      <a:r>
                        <a:rPr lang="de-A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</a:t>
                      </a:r>
                    </a:p>
                  </a:txBody>
                  <a:tcPr marL="5083" marR="5083" marT="50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5083" marR="5083" marT="50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5083" marR="5083" marT="50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5083" marR="5083" marT="50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5083" marR="5083" marT="50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5083" marR="5083" marT="50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083" marR="5083" marT="50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5083" marR="5083" marT="50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83" marR="5083" marT="50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083" marR="5083" marT="50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5083" marR="5083" marT="50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5083" marR="5083" marT="50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083" marR="5083" marT="50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5083" marR="5083" marT="50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5083" marR="5083" marT="50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083" marR="5083" marT="50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083" marR="5083" marT="50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5083" marR="5083" marT="50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5083" marR="5083" marT="50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2991913"/>
                  </a:ext>
                </a:extLst>
              </a:tr>
              <a:tr h="134129">
                <a:tc>
                  <a:txBody>
                    <a:bodyPr/>
                    <a:lstStyle/>
                    <a:p>
                      <a:pPr algn="l" fontAlgn="b"/>
                      <a:r>
                        <a:rPr lang="de-A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5083" marR="5083" marT="50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5083" marR="5083" marT="50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5083" marR="5083" marT="50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083" marR="5083" marT="50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5083" marR="5083" marT="50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5083" marR="5083" marT="50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5083" marR="5083" marT="50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5083" marR="5083" marT="50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5083" marR="5083" marT="50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5083" marR="5083" marT="50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5083" marR="5083" marT="50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5083" marR="5083" marT="50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5083" marR="5083" marT="50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083" marR="5083" marT="50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5083" marR="5083" marT="50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5083" marR="5083" marT="50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5083" marR="5083" marT="50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5083" marR="5083" marT="50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5083" marR="5083" marT="50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1104169"/>
                  </a:ext>
                </a:extLst>
              </a:tr>
            </a:tbl>
          </a:graphicData>
        </a:graphic>
      </p:graphicFrame>
      <p:pic>
        <p:nvPicPr>
          <p:cNvPr id="8" name="Grafik 7">
            <a:extLst>
              <a:ext uri="{FF2B5EF4-FFF2-40B4-BE49-F238E27FC236}">
                <a16:creationId xmlns:a16="http://schemas.microsoft.com/office/drawing/2014/main" id="{D5B94081-E6F9-BED8-6F99-D2568AA955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29529"/>
            <a:ext cx="9144000" cy="390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411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1C69F98B-8E0E-863A-4032-14EFDEDF01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AT" dirty="0"/>
              <a:t>Auswertung: </a:t>
            </a:r>
            <a:r>
              <a:rPr lang="de-AT" dirty="0" err="1"/>
              <a:t>Gesundheitspflegeassessments</a:t>
            </a:r>
            <a:endParaRPr lang="de-AT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68490053-032F-398D-6071-F954BAAA8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C3C52-E662-4D09-A499-1E6BB2C6D947}" type="slidenum">
              <a:rPr lang="de-AT" smtClean="0"/>
              <a:t>19</a:t>
            </a:fld>
            <a:endParaRPr lang="de-AT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DDBC3B27-5332-29EA-A5A2-AAE10DBC96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28" y="2292567"/>
            <a:ext cx="8322522" cy="4565433"/>
          </a:xfrm>
          <a:prstGeom prst="rect">
            <a:avLst/>
          </a:prstGeom>
        </p:spPr>
      </p:pic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A486A655-67C9-EDEB-0691-918FE57937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7926581"/>
              </p:ext>
            </p:extLst>
          </p:nvPr>
        </p:nvGraphicFramePr>
        <p:xfrm>
          <a:off x="154728" y="653806"/>
          <a:ext cx="8668433" cy="911701"/>
        </p:xfrm>
        <a:graphic>
          <a:graphicData uri="http://schemas.openxmlformats.org/drawingml/2006/table">
            <a:tbl>
              <a:tblPr/>
              <a:tblGrid>
                <a:gridCol w="777755">
                  <a:extLst>
                    <a:ext uri="{9D8B030D-6E8A-4147-A177-3AD203B41FA5}">
                      <a16:colId xmlns:a16="http://schemas.microsoft.com/office/drawing/2014/main" val="1797733790"/>
                    </a:ext>
                  </a:extLst>
                </a:gridCol>
                <a:gridCol w="438371">
                  <a:extLst>
                    <a:ext uri="{9D8B030D-6E8A-4147-A177-3AD203B41FA5}">
                      <a16:colId xmlns:a16="http://schemas.microsoft.com/office/drawing/2014/main" val="2185246834"/>
                    </a:ext>
                  </a:extLst>
                </a:gridCol>
                <a:gridCol w="438371">
                  <a:extLst>
                    <a:ext uri="{9D8B030D-6E8A-4147-A177-3AD203B41FA5}">
                      <a16:colId xmlns:a16="http://schemas.microsoft.com/office/drawing/2014/main" val="3208641125"/>
                    </a:ext>
                  </a:extLst>
                </a:gridCol>
                <a:gridCol w="438371">
                  <a:extLst>
                    <a:ext uri="{9D8B030D-6E8A-4147-A177-3AD203B41FA5}">
                      <a16:colId xmlns:a16="http://schemas.microsoft.com/office/drawing/2014/main" val="1594145570"/>
                    </a:ext>
                  </a:extLst>
                </a:gridCol>
                <a:gridCol w="438371">
                  <a:extLst>
                    <a:ext uri="{9D8B030D-6E8A-4147-A177-3AD203B41FA5}">
                      <a16:colId xmlns:a16="http://schemas.microsoft.com/office/drawing/2014/main" val="1269737981"/>
                    </a:ext>
                  </a:extLst>
                </a:gridCol>
                <a:gridCol w="438371">
                  <a:extLst>
                    <a:ext uri="{9D8B030D-6E8A-4147-A177-3AD203B41FA5}">
                      <a16:colId xmlns:a16="http://schemas.microsoft.com/office/drawing/2014/main" val="3904265565"/>
                    </a:ext>
                  </a:extLst>
                </a:gridCol>
                <a:gridCol w="438371">
                  <a:extLst>
                    <a:ext uri="{9D8B030D-6E8A-4147-A177-3AD203B41FA5}">
                      <a16:colId xmlns:a16="http://schemas.microsoft.com/office/drawing/2014/main" val="3604391966"/>
                    </a:ext>
                  </a:extLst>
                </a:gridCol>
                <a:gridCol w="438371">
                  <a:extLst>
                    <a:ext uri="{9D8B030D-6E8A-4147-A177-3AD203B41FA5}">
                      <a16:colId xmlns:a16="http://schemas.microsoft.com/office/drawing/2014/main" val="819601397"/>
                    </a:ext>
                  </a:extLst>
                </a:gridCol>
                <a:gridCol w="438371">
                  <a:extLst>
                    <a:ext uri="{9D8B030D-6E8A-4147-A177-3AD203B41FA5}">
                      <a16:colId xmlns:a16="http://schemas.microsoft.com/office/drawing/2014/main" val="3526689716"/>
                    </a:ext>
                  </a:extLst>
                </a:gridCol>
                <a:gridCol w="438371">
                  <a:extLst>
                    <a:ext uri="{9D8B030D-6E8A-4147-A177-3AD203B41FA5}">
                      <a16:colId xmlns:a16="http://schemas.microsoft.com/office/drawing/2014/main" val="3022358941"/>
                    </a:ext>
                  </a:extLst>
                </a:gridCol>
                <a:gridCol w="438371">
                  <a:extLst>
                    <a:ext uri="{9D8B030D-6E8A-4147-A177-3AD203B41FA5}">
                      <a16:colId xmlns:a16="http://schemas.microsoft.com/office/drawing/2014/main" val="3088031459"/>
                    </a:ext>
                  </a:extLst>
                </a:gridCol>
                <a:gridCol w="438371">
                  <a:extLst>
                    <a:ext uri="{9D8B030D-6E8A-4147-A177-3AD203B41FA5}">
                      <a16:colId xmlns:a16="http://schemas.microsoft.com/office/drawing/2014/main" val="1993382489"/>
                    </a:ext>
                  </a:extLst>
                </a:gridCol>
                <a:gridCol w="438371">
                  <a:extLst>
                    <a:ext uri="{9D8B030D-6E8A-4147-A177-3AD203B41FA5}">
                      <a16:colId xmlns:a16="http://schemas.microsoft.com/office/drawing/2014/main" val="3283648847"/>
                    </a:ext>
                  </a:extLst>
                </a:gridCol>
                <a:gridCol w="438371">
                  <a:extLst>
                    <a:ext uri="{9D8B030D-6E8A-4147-A177-3AD203B41FA5}">
                      <a16:colId xmlns:a16="http://schemas.microsoft.com/office/drawing/2014/main" val="3524390156"/>
                    </a:ext>
                  </a:extLst>
                </a:gridCol>
                <a:gridCol w="438371">
                  <a:extLst>
                    <a:ext uri="{9D8B030D-6E8A-4147-A177-3AD203B41FA5}">
                      <a16:colId xmlns:a16="http://schemas.microsoft.com/office/drawing/2014/main" val="3879207242"/>
                    </a:ext>
                  </a:extLst>
                </a:gridCol>
                <a:gridCol w="438371">
                  <a:extLst>
                    <a:ext uri="{9D8B030D-6E8A-4147-A177-3AD203B41FA5}">
                      <a16:colId xmlns:a16="http://schemas.microsoft.com/office/drawing/2014/main" val="98686024"/>
                    </a:ext>
                  </a:extLst>
                </a:gridCol>
                <a:gridCol w="438371">
                  <a:extLst>
                    <a:ext uri="{9D8B030D-6E8A-4147-A177-3AD203B41FA5}">
                      <a16:colId xmlns:a16="http://schemas.microsoft.com/office/drawing/2014/main" val="4049223958"/>
                    </a:ext>
                  </a:extLst>
                </a:gridCol>
                <a:gridCol w="438371">
                  <a:extLst>
                    <a:ext uri="{9D8B030D-6E8A-4147-A177-3AD203B41FA5}">
                      <a16:colId xmlns:a16="http://schemas.microsoft.com/office/drawing/2014/main" val="3634876612"/>
                    </a:ext>
                  </a:extLst>
                </a:gridCol>
                <a:gridCol w="438371">
                  <a:extLst>
                    <a:ext uri="{9D8B030D-6E8A-4147-A177-3AD203B41FA5}">
                      <a16:colId xmlns:a16="http://schemas.microsoft.com/office/drawing/2014/main" val="2735842282"/>
                    </a:ext>
                  </a:extLst>
                </a:gridCol>
              </a:tblGrid>
              <a:tr h="115529">
                <a:tc>
                  <a:txBody>
                    <a:bodyPr/>
                    <a:lstStyle/>
                    <a:p>
                      <a:pPr algn="l" fontAlgn="b"/>
                      <a:r>
                        <a:rPr lang="de-A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Gesamtzahl</a:t>
                      </a:r>
                    </a:p>
                  </a:txBody>
                  <a:tcPr marL="4119" marR="4119" marT="41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4119" marR="4119" marT="41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AT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19" marR="4119" marT="41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AT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19" marR="4119" marT="41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AT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19" marR="4119" marT="41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AT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19" marR="4119" marT="41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AT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19" marR="4119" marT="41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AT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19" marR="4119" marT="41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AT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19" marR="4119" marT="41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AT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19" marR="4119" marT="41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AT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19" marR="4119" marT="41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AT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19" marR="4119" marT="41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AT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19" marR="4119" marT="41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AT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19" marR="4119" marT="41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AT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19" marR="4119" marT="41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AT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19" marR="4119" marT="41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AT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19" marR="4119" marT="41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AT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19" marR="4119" marT="41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AT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19" marR="4119" marT="41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433210"/>
                  </a:ext>
                </a:extLst>
              </a:tr>
              <a:tr h="218527">
                <a:tc>
                  <a:txBody>
                    <a:bodyPr/>
                    <a:lstStyle/>
                    <a:p>
                      <a:pPr algn="l" fontAlgn="b"/>
                      <a:r>
                        <a:rPr lang="de-A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119" marR="4119" marT="41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A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Atmung&amp;Vitalität</a:t>
                      </a:r>
                    </a:p>
                  </a:txBody>
                  <a:tcPr marL="4119" marR="4119" marT="41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A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Mobilität</a:t>
                      </a:r>
                    </a:p>
                  </a:txBody>
                  <a:tcPr marL="4119" marR="4119" marT="41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A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Ausscheidung&amp;Ernährung</a:t>
                      </a:r>
                    </a:p>
                  </a:txBody>
                  <a:tcPr marL="4119" marR="4119" marT="41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A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Hygiene&amp;Körperbild</a:t>
                      </a:r>
                    </a:p>
                  </a:txBody>
                  <a:tcPr marL="4119" marR="4119" marT="41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A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Sexualtät</a:t>
                      </a:r>
                    </a:p>
                  </a:txBody>
                  <a:tcPr marL="4119" marR="4119" marT="41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A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Beziehung&amp;Kommunikation</a:t>
                      </a:r>
                    </a:p>
                  </a:txBody>
                  <a:tcPr marL="4119" marR="4119" marT="41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A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Existenz&amp;Sicherheit</a:t>
                      </a:r>
                    </a:p>
                  </a:txBody>
                  <a:tcPr marL="4119" marR="4119" marT="41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A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Beschäfigung&amp;Lernen</a:t>
                      </a:r>
                    </a:p>
                  </a:txBody>
                  <a:tcPr marL="4119" marR="4119" marT="41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A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Erhohlung&amp;Freizeit</a:t>
                      </a:r>
                    </a:p>
                  </a:txBody>
                  <a:tcPr marL="4119" marR="4119" marT="41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524448"/>
                  </a:ext>
                </a:extLst>
              </a:tr>
              <a:tr h="115529">
                <a:tc>
                  <a:txBody>
                    <a:bodyPr/>
                    <a:lstStyle/>
                    <a:p>
                      <a:pPr algn="l" fontAlgn="b"/>
                      <a:r>
                        <a:rPr lang="de-A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119" marR="4119" marT="41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vorher</a:t>
                      </a:r>
                    </a:p>
                  </a:txBody>
                  <a:tcPr marL="4119" marR="4119" marT="41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nacher </a:t>
                      </a:r>
                    </a:p>
                  </a:txBody>
                  <a:tcPr marL="4119" marR="4119" marT="41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Vorher</a:t>
                      </a:r>
                    </a:p>
                  </a:txBody>
                  <a:tcPr marL="4119" marR="4119" marT="41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Nachher</a:t>
                      </a:r>
                    </a:p>
                  </a:txBody>
                  <a:tcPr marL="4119" marR="4119" marT="41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vorher</a:t>
                      </a:r>
                    </a:p>
                  </a:txBody>
                  <a:tcPr marL="4119" marR="4119" marT="41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nacher</a:t>
                      </a:r>
                    </a:p>
                  </a:txBody>
                  <a:tcPr marL="4119" marR="4119" marT="41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vorher</a:t>
                      </a:r>
                    </a:p>
                  </a:txBody>
                  <a:tcPr marL="4119" marR="4119" marT="41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Nachher</a:t>
                      </a:r>
                    </a:p>
                  </a:txBody>
                  <a:tcPr marL="4119" marR="4119" marT="41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vorher</a:t>
                      </a:r>
                    </a:p>
                  </a:txBody>
                  <a:tcPr marL="4119" marR="4119" marT="41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nachher</a:t>
                      </a:r>
                    </a:p>
                  </a:txBody>
                  <a:tcPr marL="4119" marR="4119" marT="41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vorher</a:t>
                      </a:r>
                    </a:p>
                  </a:txBody>
                  <a:tcPr marL="4119" marR="4119" marT="41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Nachher</a:t>
                      </a:r>
                    </a:p>
                  </a:txBody>
                  <a:tcPr marL="4119" marR="4119" marT="41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vorher</a:t>
                      </a:r>
                    </a:p>
                  </a:txBody>
                  <a:tcPr marL="4119" marR="4119" marT="41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nachher</a:t>
                      </a:r>
                    </a:p>
                  </a:txBody>
                  <a:tcPr marL="4119" marR="4119" marT="41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vorher</a:t>
                      </a:r>
                    </a:p>
                  </a:txBody>
                  <a:tcPr marL="4119" marR="4119" marT="41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nachher</a:t>
                      </a:r>
                    </a:p>
                  </a:txBody>
                  <a:tcPr marL="4119" marR="4119" marT="41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voher</a:t>
                      </a:r>
                    </a:p>
                  </a:txBody>
                  <a:tcPr marL="4119" marR="4119" marT="41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nachher</a:t>
                      </a:r>
                    </a:p>
                  </a:txBody>
                  <a:tcPr marL="4119" marR="4119" marT="41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8035719"/>
                  </a:ext>
                </a:extLst>
              </a:tr>
              <a:tr h="115529">
                <a:tc>
                  <a:txBody>
                    <a:bodyPr/>
                    <a:lstStyle/>
                    <a:p>
                      <a:pPr algn="l" fontAlgn="b"/>
                      <a:r>
                        <a:rPr lang="de-A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Palliation</a:t>
                      </a:r>
                    </a:p>
                  </a:txBody>
                  <a:tcPr marL="4119" marR="4119" marT="41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119" marR="4119" marT="41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119" marR="4119" marT="41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119" marR="4119" marT="41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119" marR="4119" marT="41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119" marR="4119" marT="41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119" marR="4119" marT="41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119" marR="4119" marT="41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119" marR="4119" marT="41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119" marR="4119" marT="41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119" marR="4119" marT="41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119" marR="4119" marT="41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119" marR="4119" marT="41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119" marR="4119" marT="41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119" marR="4119" marT="41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119" marR="4119" marT="41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119" marR="4119" marT="41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119" marR="4119" marT="41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119" marR="4119" marT="41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6127076"/>
                  </a:ext>
                </a:extLst>
              </a:tr>
              <a:tr h="115529">
                <a:tc>
                  <a:txBody>
                    <a:bodyPr/>
                    <a:lstStyle/>
                    <a:p>
                      <a:pPr algn="l" fontAlgn="b"/>
                      <a:r>
                        <a:rPr lang="de-A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Kuration/Rehabilitation</a:t>
                      </a:r>
                    </a:p>
                  </a:txBody>
                  <a:tcPr marL="4119" marR="4119" marT="41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4119" marR="4119" marT="41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119" marR="4119" marT="41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4119" marR="4119" marT="41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4119" marR="4119" marT="41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4119" marR="4119" marT="41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119" marR="4119" marT="41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119" marR="4119" marT="41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119" marR="4119" marT="41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4119" marR="4119" marT="41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4119" marR="4119" marT="41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4119" marR="4119" marT="41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119" marR="4119" marT="41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4119" marR="4119" marT="41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119" marR="4119" marT="41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4119" marR="4119" marT="41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119" marR="4119" marT="41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4119" marR="4119" marT="41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119" marR="4119" marT="41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8962589"/>
                  </a:ext>
                </a:extLst>
              </a:tr>
              <a:tr h="115529">
                <a:tc>
                  <a:txBody>
                    <a:bodyPr/>
                    <a:lstStyle/>
                    <a:p>
                      <a:pPr algn="l" fontAlgn="b"/>
                      <a:r>
                        <a:rPr lang="de-A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Prävention</a:t>
                      </a:r>
                    </a:p>
                  </a:txBody>
                  <a:tcPr marL="4119" marR="4119" marT="41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4119" marR="4119" marT="41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4119" marR="4119" marT="41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4119" marR="4119" marT="41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4119" marR="4119" marT="41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4119" marR="4119" marT="41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4119" marR="4119" marT="41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4119" marR="4119" marT="41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4119" marR="4119" marT="41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4119" marR="4119" marT="41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4119" marR="4119" marT="41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4119" marR="4119" marT="41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119" marR="4119" marT="41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4119" marR="4119" marT="41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4119" marR="4119" marT="41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4119" marR="4119" marT="41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119" marR="4119" marT="41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4119" marR="4119" marT="41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4119" marR="4119" marT="41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9962901"/>
                  </a:ext>
                </a:extLst>
              </a:tr>
              <a:tr h="115529">
                <a:tc>
                  <a:txBody>
                    <a:bodyPr/>
                    <a:lstStyle/>
                    <a:p>
                      <a:pPr algn="l" fontAlgn="b"/>
                      <a:r>
                        <a:rPr lang="de-A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Gesundheitsförderung</a:t>
                      </a:r>
                    </a:p>
                  </a:txBody>
                  <a:tcPr marL="4119" marR="4119" marT="41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4119" marR="4119" marT="41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4119" marR="4119" marT="41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119" marR="4119" marT="41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4119" marR="4119" marT="41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119" marR="4119" marT="41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4119" marR="4119" marT="41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4119" marR="4119" marT="41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4119" marR="4119" marT="41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4119" marR="4119" marT="41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4119" marR="4119" marT="41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4119" marR="4119" marT="41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4119" marR="4119" marT="41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4119" marR="4119" marT="41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4119" marR="4119" marT="41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4119" marR="4119" marT="41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4119" marR="4119" marT="41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4119" marR="4119" marT="41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4119" marR="4119" marT="41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26614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46488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nhaltsplatzhalter 10">
            <a:extLst>
              <a:ext uri="{FF2B5EF4-FFF2-40B4-BE49-F238E27FC236}">
                <a16:creationId xmlns:a16="http://schemas.microsoft.com/office/drawing/2014/main" id="{C111B77C-2F35-37DD-8B32-0D5755B21A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7641" y="1914071"/>
            <a:ext cx="8468718" cy="950913"/>
          </a:xfrm>
          <a:prstGeom prst="rect">
            <a:avLst/>
          </a:prstGeom>
        </p:spPr>
      </p:pic>
      <p:sp>
        <p:nvSpPr>
          <p:cNvPr id="7" name="Titel 6">
            <a:extLst>
              <a:ext uri="{FF2B5EF4-FFF2-40B4-BE49-F238E27FC236}">
                <a16:creationId xmlns:a16="http://schemas.microsoft.com/office/drawing/2014/main" id="{52090C22-2A80-69F2-3AE1-FA65D0C49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/>
              <a:t>ProjektVerlauf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4119933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0C222BB0-F2D2-553F-2068-D80F9BB35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319703"/>
            <a:ext cx="7637990" cy="5018507"/>
          </a:xfrm>
        </p:spPr>
        <p:txBody>
          <a:bodyPr/>
          <a:lstStyle/>
          <a:p>
            <a:r>
              <a:rPr lang="de-AT" sz="1600" dirty="0"/>
              <a:t>Datenverarbeitung und Auswertung: 8,55 %</a:t>
            </a:r>
          </a:p>
          <a:p>
            <a:r>
              <a:rPr lang="de-AT" sz="1600" dirty="0"/>
              <a:t>Digitalisierung: 3,59 %</a:t>
            </a:r>
          </a:p>
          <a:p>
            <a:r>
              <a:rPr lang="de-AT" sz="1600" dirty="0">
                <a:solidFill>
                  <a:srgbClr val="FF0000"/>
                </a:solidFill>
              </a:rPr>
              <a:t>Entwicklung und Planung – Individual: 5,61 %</a:t>
            </a:r>
          </a:p>
          <a:p>
            <a:r>
              <a:rPr lang="de-AT" sz="1600" dirty="0"/>
              <a:t>Entwicklung und Planung – Kommunen: 5,25 %</a:t>
            </a:r>
          </a:p>
          <a:p>
            <a:r>
              <a:rPr lang="de-AT" sz="1600" dirty="0">
                <a:solidFill>
                  <a:srgbClr val="FF0000"/>
                </a:solidFill>
              </a:rPr>
              <a:t>Existentielles Versorgungsmanagement: 8,05 %</a:t>
            </a:r>
          </a:p>
          <a:p>
            <a:r>
              <a:rPr lang="de-AT" sz="1600" dirty="0">
                <a:solidFill>
                  <a:srgbClr val="FF0000"/>
                </a:solidFill>
              </a:rPr>
              <a:t>Gesundheitspflegeprozess: 4,26 %</a:t>
            </a:r>
          </a:p>
          <a:p>
            <a:r>
              <a:rPr lang="de-AT" sz="1600" dirty="0">
                <a:solidFill>
                  <a:srgbClr val="FF0000"/>
                </a:solidFill>
              </a:rPr>
              <a:t>Gesundheitsservice: 9,28 %</a:t>
            </a:r>
          </a:p>
          <a:p>
            <a:r>
              <a:rPr lang="de-AT" sz="1600" dirty="0"/>
              <a:t>JU-Help: 6,10 %</a:t>
            </a:r>
          </a:p>
          <a:p>
            <a:r>
              <a:rPr lang="de-AT" sz="1600" dirty="0">
                <a:solidFill>
                  <a:srgbClr val="FF0000"/>
                </a:solidFill>
              </a:rPr>
              <a:t>Medizinische Hausbesuche: 3,3 %</a:t>
            </a:r>
          </a:p>
          <a:p>
            <a:r>
              <a:rPr lang="de-AT" sz="1600" dirty="0"/>
              <a:t>Öffentlichkeitsarbeit: 8,15 %</a:t>
            </a:r>
          </a:p>
          <a:p>
            <a:r>
              <a:rPr lang="de-AT" sz="1600" dirty="0">
                <a:solidFill>
                  <a:srgbClr val="FF0000"/>
                </a:solidFill>
              </a:rPr>
              <a:t>Präventives Versorgungsmanagement: 16,64%</a:t>
            </a:r>
          </a:p>
          <a:p>
            <a:r>
              <a:rPr lang="de-AT" sz="1600" dirty="0">
                <a:solidFill>
                  <a:srgbClr val="FF0000"/>
                </a:solidFill>
              </a:rPr>
              <a:t>Schulgesundheitspflege: 2,34 %</a:t>
            </a:r>
          </a:p>
          <a:p>
            <a:r>
              <a:rPr lang="de-AT" sz="1600" dirty="0"/>
              <a:t>Steuerung und Evaluierung: 1,38 %</a:t>
            </a:r>
          </a:p>
          <a:p>
            <a:r>
              <a:rPr lang="de-AT" sz="1600" dirty="0"/>
              <a:t>Interprofessionelle Vernetzung: 5,91 %</a:t>
            </a:r>
          </a:p>
          <a:p>
            <a:r>
              <a:rPr lang="de-AT" sz="1600" dirty="0"/>
              <a:t>Fachgremium Erstellung: 6,27 % </a:t>
            </a:r>
          </a:p>
          <a:p>
            <a:r>
              <a:rPr lang="de-AT" sz="1600" dirty="0"/>
              <a:t>Gesundheitsförderungsprogramme: 4,78 %</a:t>
            </a:r>
          </a:p>
          <a:p>
            <a:endParaRPr lang="de-AT" sz="180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AF785AD-E8F4-D2D9-96F0-BB26CB853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C3C52-E662-4D09-A499-1E6BB2C6D947}" type="slidenum">
              <a:rPr lang="de-AT" smtClean="0"/>
              <a:t>20</a:t>
            </a:fld>
            <a:endParaRPr lang="de-AT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2BA5E2A-5B5D-A992-788A-1DD4939EB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864" y="679470"/>
            <a:ext cx="8568928" cy="640234"/>
          </a:xfrm>
        </p:spPr>
        <p:txBody>
          <a:bodyPr/>
          <a:lstStyle/>
          <a:p>
            <a:r>
              <a:rPr lang="de-AT" sz="3200" dirty="0"/>
              <a:t>Prozentverteilung der </a:t>
            </a:r>
            <a:r>
              <a:rPr lang="de-AT" sz="3200" dirty="0" err="1"/>
              <a:t>PRojektleistung</a:t>
            </a:r>
            <a:endParaRPr lang="de-AT" sz="3200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C8D94FB-357C-523C-9702-829CC5A2D269}"/>
              </a:ext>
            </a:extLst>
          </p:cNvPr>
          <p:cNvSpPr txBox="1"/>
          <p:nvPr/>
        </p:nvSpPr>
        <p:spPr>
          <a:xfrm>
            <a:off x="5416062" y="2938932"/>
            <a:ext cx="24116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/>
              <a:t>Individual 50/50 – Kommunen – und Systemebene</a:t>
            </a:r>
          </a:p>
        </p:txBody>
      </p:sp>
    </p:spTree>
    <p:extLst>
      <p:ext uri="{BB962C8B-B14F-4D97-AF65-F5344CB8AC3E}">
        <p14:creationId xmlns:p14="http://schemas.microsoft.com/office/powerpoint/2010/main" val="23291847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E112BE88-4D77-836C-B5E5-444E042F52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/>
              <a:t>Was braucht es zur Routine?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0CA9E69-F22A-8953-147C-CCEBED00C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C3C52-E662-4D09-A499-1E6BB2C6D947}" type="slidenum">
              <a:rPr lang="de-AT" smtClean="0"/>
              <a:t>21</a:t>
            </a:fld>
            <a:endParaRPr lang="de-AT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53B1DC4F-0CC9-A792-0501-3BBD537D6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Adaptierung und Routine 2023</a:t>
            </a:r>
          </a:p>
        </p:txBody>
      </p:sp>
    </p:spTree>
    <p:extLst>
      <p:ext uri="{BB962C8B-B14F-4D97-AF65-F5344CB8AC3E}">
        <p14:creationId xmlns:p14="http://schemas.microsoft.com/office/powerpoint/2010/main" val="6764463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28CC7948-8E7E-695C-E72C-A390274D53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850" y="1822014"/>
            <a:ext cx="5953125" cy="3962400"/>
          </a:xfr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9721D24-8194-70C6-24BC-981990ECF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C3C52-E662-4D09-A499-1E6BB2C6D947}" type="slidenum">
              <a:rPr lang="de-AT" smtClean="0"/>
              <a:t>3</a:t>
            </a:fld>
            <a:endParaRPr lang="de-AT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AFA6F1F-9E20-D451-FEE1-F5652C345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/>
              <a:t>VorBereitung</a:t>
            </a:r>
            <a:r>
              <a:rPr lang="de-AT" dirty="0"/>
              <a:t>  (2021)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41591DF-0FA7-27AF-AB34-E9B5EECA64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4046" y="2191397"/>
            <a:ext cx="4039277" cy="4052564"/>
          </a:xfrm>
          <a:prstGeom prst="rect">
            <a:avLst/>
          </a:prstGeo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2A7E0A36-316E-A362-212B-D25D8279E2DA}"/>
              </a:ext>
            </a:extLst>
          </p:cNvPr>
          <p:cNvSpPr/>
          <p:nvPr/>
        </p:nvSpPr>
        <p:spPr>
          <a:xfrm>
            <a:off x="6462944" y="4996521"/>
            <a:ext cx="2681056" cy="1575786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995413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0862F961-CFFB-3A6F-8BD7-BCA5080146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6369" y="162295"/>
            <a:ext cx="3312326" cy="2015960"/>
          </a:xfrm>
          <a:prstGeom prst="rect">
            <a:avLst/>
          </a:prstGeom>
        </p:spPr>
      </p:pic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51740797-8A56-ADDB-F65C-75C80E9F92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3850" y="1713820"/>
            <a:ext cx="2554652" cy="2849594"/>
          </a:xfr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151343B-BCC2-DCCF-6E53-6286B5402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C3C52-E662-4D09-A499-1E6BB2C6D947}" type="slidenum">
              <a:rPr lang="de-AT" smtClean="0"/>
              <a:t>4</a:t>
            </a:fld>
            <a:endParaRPr lang="de-AT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0921BB4-F7F6-AEBA-EFD1-EBC814E68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z="2400" dirty="0"/>
              <a:t>Vorbereitung (2021)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22AA6EB-D059-1460-6070-23DD616B47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8502" y="1713820"/>
            <a:ext cx="5367214" cy="2255483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D127792A-96EE-5652-5234-DCFB4E8821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362" y="4376690"/>
            <a:ext cx="4002712" cy="232664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2D589B9C-B2E9-68DE-56E0-51EC3FBF26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0170" y="-54156"/>
            <a:ext cx="2002608" cy="2255483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DB9601C1-6DB1-3F13-AA63-B8491DE83E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51223" y="3764131"/>
            <a:ext cx="3992777" cy="2486626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4112AFE2-A1A5-E49A-9F1F-2F4685A0A2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80855" y="3219511"/>
            <a:ext cx="3596437" cy="2687806"/>
          </a:xfrm>
          <a:prstGeom prst="rect">
            <a:avLst/>
          </a:prstGeom>
        </p:spPr>
      </p:pic>
      <p:sp>
        <p:nvSpPr>
          <p:cNvPr id="19" name="Pfeil: in vier Richtungen 18">
            <a:extLst>
              <a:ext uri="{FF2B5EF4-FFF2-40B4-BE49-F238E27FC236}">
                <a16:creationId xmlns:a16="http://schemas.microsoft.com/office/drawing/2014/main" id="{309B6444-4B3E-ED7A-1336-29BD73CCEC4F}"/>
              </a:ext>
            </a:extLst>
          </p:cNvPr>
          <p:cNvSpPr/>
          <p:nvPr/>
        </p:nvSpPr>
        <p:spPr>
          <a:xfrm>
            <a:off x="1286111" y="2971820"/>
            <a:ext cx="713358" cy="723169"/>
          </a:xfrm>
          <a:prstGeom prst="quad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7924B34A-11D1-70D3-F47F-D9C1EC82CD4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00837" y="1939221"/>
            <a:ext cx="3143163" cy="201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7388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2B8D1EFF-6101-46BA-CA9C-3755CF8C8A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97297" y="224241"/>
            <a:ext cx="3145809" cy="2017951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157F408-94BB-2E65-3130-4A4D74D85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C3C52-E662-4D09-A499-1E6BB2C6D947}" type="slidenum">
              <a:rPr lang="de-AT" smtClean="0"/>
              <a:t>5</a:t>
            </a:fld>
            <a:endParaRPr lang="de-AT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AF8DA0E6-11DB-5800-0DAA-107D2F0DA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Der Rote FADEN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C7C9C87-824C-C5C9-4D37-6F1F4D438A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06871"/>
            <a:ext cx="9144000" cy="4713902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A26DD144-8E28-F82E-019E-A7417A43960B}"/>
              </a:ext>
            </a:extLst>
          </p:cNvPr>
          <p:cNvSpPr/>
          <p:nvPr/>
        </p:nvSpPr>
        <p:spPr>
          <a:xfrm>
            <a:off x="6356411" y="1393703"/>
            <a:ext cx="2787589" cy="107358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/>
              <a:t>Halte die Gesundheitswelt fest und strukturiere SIE!</a:t>
            </a:r>
          </a:p>
          <a:p>
            <a:pPr algn="ctr"/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1732836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D85F1E45-5C04-6982-4611-3B672E26C7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/>
              <a:t>Probleme wurden erhoben </a:t>
            </a:r>
          </a:p>
          <a:p>
            <a:r>
              <a:rPr lang="de-AT" dirty="0"/>
              <a:t>Projektplan und Ziele wurden festgehalten </a:t>
            </a:r>
          </a:p>
          <a:p>
            <a:pPr lvl="1"/>
            <a:r>
              <a:rPr lang="de-AT" dirty="0"/>
              <a:t>Maßnahmen für alle Altersgruppen auf allen Ebenen entwickeln</a:t>
            </a:r>
          </a:p>
          <a:p>
            <a:pPr lvl="1"/>
            <a:r>
              <a:rPr lang="de-AT" dirty="0"/>
              <a:t>Valide Daten Sammeln </a:t>
            </a:r>
          </a:p>
          <a:p>
            <a:pPr lvl="1"/>
            <a:r>
              <a:rPr lang="de-AT" dirty="0"/>
              <a:t>Prozesse entwickeln, erproben und Routine entwickeln </a:t>
            </a:r>
          </a:p>
          <a:p>
            <a:pPr lvl="1"/>
            <a:r>
              <a:rPr lang="de-AT" dirty="0"/>
              <a:t>1/3 der Bevölkerung erreichen – 3200 Einwohner </a:t>
            </a:r>
          </a:p>
          <a:p>
            <a:pPr lvl="1"/>
            <a:r>
              <a:rPr lang="de-AT" dirty="0"/>
              <a:t>Individuelle und öffentliche Gesundheitspflege implementieren 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6F84BD48-03BB-4497-AEBB-AC525F94E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C3C52-E662-4D09-A499-1E6BB2C6D947}" type="slidenum">
              <a:rPr lang="de-AT" smtClean="0"/>
              <a:t>6</a:t>
            </a:fld>
            <a:endParaRPr lang="de-AT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BAAD0147-CF55-A332-2A06-43ABE53FE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Vorbereitung 2021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1CB2BAC-A863-ADB0-5015-3D212360E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9031" y="4445226"/>
            <a:ext cx="6463747" cy="3252564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2DE61906-ABF6-8A97-3509-097083097D37}"/>
              </a:ext>
            </a:extLst>
          </p:cNvPr>
          <p:cNvSpPr/>
          <p:nvPr/>
        </p:nvSpPr>
        <p:spPr>
          <a:xfrm>
            <a:off x="129603" y="5156728"/>
            <a:ext cx="2787589" cy="12553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/>
              <a:t>Kosten/Nutzen</a:t>
            </a:r>
          </a:p>
          <a:p>
            <a:pPr algn="ctr"/>
            <a:r>
              <a:rPr lang="de-AT" dirty="0"/>
              <a:t>Was hat es gebracht?</a:t>
            </a:r>
          </a:p>
          <a:p>
            <a:pPr algn="ctr"/>
            <a:r>
              <a:rPr lang="de-AT" dirty="0"/>
              <a:t>Was hat es gekostet?</a:t>
            </a:r>
          </a:p>
        </p:txBody>
      </p:sp>
    </p:spTree>
    <p:extLst>
      <p:ext uri="{BB962C8B-B14F-4D97-AF65-F5344CB8AC3E}">
        <p14:creationId xmlns:p14="http://schemas.microsoft.com/office/powerpoint/2010/main" val="2596750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1D4ED413-1FCC-2D6E-F110-B85562E5CD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605017"/>
            <a:ext cx="4489165" cy="1617033"/>
          </a:xfr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D262516-7E0D-FACC-6DA5-3FC29035D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C3C52-E662-4D09-A499-1E6BB2C6D947}" type="slidenum">
              <a:rPr lang="de-AT" smtClean="0"/>
              <a:t>7</a:t>
            </a:fld>
            <a:endParaRPr lang="de-AT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6D0AE09B-C910-030B-9175-132F30F39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Erprobung/Adaptierung 2022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C598C9C-DC93-C49A-98FF-737628CD5E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22050"/>
            <a:ext cx="3295555" cy="2631758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FE4085E-6289-2EB8-D4F6-F98B4DA89E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440" y="3247291"/>
            <a:ext cx="6400560" cy="1810498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94DBF4D1-F603-554F-C5AF-5B4AC009B6CF}"/>
              </a:ext>
            </a:extLst>
          </p:cNvPr>
          <p:cNvSpPr/>
          <p:nvPr/>
        </p:nvSpPr>
        <p:spPr>
          <a:xfrm>
            <a:off x="2956264" y="2413533"/>
            <a:ext cx="2892183" cy="3090622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E6AD73AE-69C1-49DC-DC62-FA0A35ED301B}"/>
              </a:ext>
            </a:extLst>
          </p:cNvPr>
          <p:cNvSpPr/>
          <p:nvPr/>
        </p:nvSpPr>
        <p:spPr>
          <a:xfrm>
            <a:off x="5943720" y="5317015"/>
            <a:ext cx="2787589" cy="107358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/>
              <a:t>Komfortzone verlassen!</a:t>
            </a:r>
          </a:p>
          <a:p>
            <a:pPr algn="ctr"/>
            <a:r>
              <a:rPr lang="de-AT" dirty="0"/>
              <a:t>Max. GuKG nutzen</a:t>
            </a:r>
          </a:p>
          <a:p>
            <a:pPr algn="ctr"/>
            <a:r>
              <a:rPr lang="de-AT" dirty="0"/>
              <a:t>§14 /13. Weiterentwicklung der beruflichen Handlungskompetenz</a:t>
            </a:r>
          </a:p>
          <a:p>
            <a:pPr algn="ctr"/>
            <a:endParaRPr lang="de-AT" dirty="0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E5348DD7-A275-CB16-7A51-2E8891FFCA0C}"/>
              </a:ext>
            </a:extLst>
          </p:cNvPr>
          <p:cNvSpPr/>
          <p:nvPr/>
        </p:nvSpPr>
        <p:spPr>
          <a:xfrm>
            <a:off x="6343843" y="1713819"/>
            <a:ext cx="2787589" cy="1384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/>
              <a:t>Gesundheitspflege anhand von Handlungsfeldern und Prozessen definieren und </a:t>
            </a:r>
            <a:r>
              <a:rPr lang="de-AT" dirty="0" err="1"/>
              <a:t>und</a:t>
            </a:r>
            <a:r>
              <a:rPr lang="de-AT" dirty="0"/>
              <a:t> erleben/ Nicht durch einzelne Tätigkeiten!</a:t>
            </a:r>
          </a:p>
        </p:txBody>
      </p:sp>
    </p:spTree>
    <p:extLst>
      <p:ext uri="{BB962C8B-B14F-4D97-AF65-F5344CB8AC3E}">
        <p14:creationId xmlns:p14="http://schemas.microsoft.com/office/powerpoint/2010/main" val="24070807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3F95F6D7-546A-7B43-1C14-929E68C09B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9823119">
            <a:off x="1318275" y="1548417"/>
            <a:ext cx="1408149" cy="1386283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00E1C5C-1FE9-EB7E-B766-2A2171DDD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C3C52-E662-4D09-A499-1E6BB2C6D947}" type="slidenum">
              <a:rPr lang="de-AT" smtClean="0"/>
              <a:t>8</a:t>
            </a:fld>
            <a:endParaRPr lang="de-AT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00B6FC2-55A4-3E16-792F-8A0C2474C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Pflegeprozessesse Für Einzelpersonen/Familien und Gruppen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0F1285B-D13B-3BA8-0EDE-7AF46A6A31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2121" y="3232411"/>
            <a:ext cx="1314855" cy="122869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1D8DE96D-0A8A-F1B5-DD15-1640CB9DFF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13453">
            <a:off x="159889" y="2712051"/>
            <a:ext cx="1287887" cy="1199406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B17FD3ED-D0B2-9E89-E477-7B3311667FC2}"/>
              </a:ext>
            </a:extLst>
          </p:cNvPr>
          <p:cNvSpPr txBox="1"/>
          <p:nvPr/>
        </p:nvSpPr>
        <p:spPr>
          <a:xfrm>
            <a:off x="3639844" y="1692859"/>
            <a:ext cx="48383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/>
              <a:t>Monitoring &amp; Erhebung:</a:t>
            </a:r>
          </a:p>
          <a:p>
            <a:r>
              <a:rPr lang="de-AT" dirty="0"/>
              <a:t>§14 Beobachtung &amp; Überwachung des Gesundheitszustandes </a:t>
            </a:r>
          </a:p>
          <a:p>
            <a:r>
              <a:rPr lang="de-AT" dirty="0"/>
              <a:t>§15 Durchführung standardisierter diagnostischer Programme </a:t>
            </a:r>
          </a:p>
          <a:p>
            <a:r>
              <a:rPr lang="de-AT" dirty="0"/>
              <a:t>§16 Einschätzung von Spontanpatienten 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A96B8015-D5CE-9883-270B-696BFAE1DD6E}"/>
              </a:ext>
            </a:extLst>
          </p:cNvPr>
          <p:cNvSpPr txBox="1"/>
          <p:nvPr/>
        </p:nvSpPr>
        <p:spPr>
          <a:xfrm>
            <a:off x="4620826" y="3846759"/>
            <a:ext cx="483833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/>
              <a:t>Information, Edukation &amp; Beratung</a:t>
            </a:r>
          </a:p>
          <a:p>
            <a:r>
              <a:rPr lang="de-AT" dirty="0"/>
              <a:t>§14 Beratung zur Gesundheits- und Krankenpflege, sowie Organisation und Durchführung von Schulungen</a:t>
            </a:r>
          </a:p>
          <a:p>
            <a:r>
              <a:rPr lang="de-AT" dirty="0"/>
              <a:t>§15 Anleitung und Unterweisung von Patienten sowie Personen §50a/50b Ärztegesetz</a:t>
            </a:r>
          </a:p>
          <a:p>
            <a:r>
              <a:rPr lang="de-AT" dirty="0"/>
              <a:t>§16 Gesundheitsberatung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31FC20E5-51A9-92C6-3BF3-8DF82410B4CB}"/>
              </a:ext>
            </a:extLst>
          </p:cNvPr>
          <p:cNvSpPr txBox="1"/>
          <p:nvPr/>
        </p:nvSpPr>
        <p:spPr>
          <a:xfrm>
            <a:off x="-54457" y="4838409"/>
            <a:ext cx="48927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/>
              <a:t>Pflegeintervention, Koordination &amp; Vernetzung</a:t>
            </a:r>
          </a:p>
          <a:p>
            <a:r>
              <a:rPr lang="de-AT" dirty="0"/>
              <a:t>§14 Unterstützung und Förderung der Aktivitäten des täglichen Lebens</a:t>
            </a:r>
          </a:p>
          <a:p>
            <a:r>
              <a:rPr lang="de-AT" dirty="0"/>
              <a:t>§15 Durchführung medizin-therapeutischer Interventionen v.a. nach SOP</a:t>
            </a:r>
          </a:p>
          <a:p>
            <a:r>
              <a:rPr lang="de-AT" dirty="0"/>
              <a:t>§16 Interprofessionelle Vernetzung </a:t>
            </a:r>
          </a:p>
        </p:txBody>
      </p:sp>
    </p:spTree>
    <p:extLst>
      <p:ext uri="{BB962C8B-B14F-4D97-AF65-F5344CB8AC3E}">
        <p14:creationId xmlns:p14="http://schemas.microsoft.com/office/powerpoint/2010/main" val="29087396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3F95F6D7-546A-7B43-1C14-929E68C09B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9823119">
            <a:off x="1318275" y="1548417"/>
            <a:ext cx="1408149" cy="1386283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00E1C5C-1FE9-EB7E-B766-2A2171DDD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C3C52-E662-4D09-A499-1E6BB2C6D947}" type="slidenum">
              <a:rPr lang="de-AT" smtClean="0"/>
              <a:t>9</a:t>
            </a:fld>
            <a:endParaRPr lang="de-AT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00B6FC2-55A4-3E16-792F-8A0C2474C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Pflegeprozessesse Für Einzelpersonen/Familien und Gruppen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0F1285B-D13B-3BA8-0EDE-7AF46A6A31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2121" y="3232411"/>
            <a:ext cx="1314855" cy="122869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1D8DE96D-0A8A-F1B5-DD15-1640CB9DFF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13453">
            <a:off x="159889" y="2712051"/>
            <a:ext cx="1287887" cy="1199406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B17FD3ED-D0B2-9E89-E477-7B3311667FC2}"/>
              </a:ext>
            </a:extLst>
          </p:cNvPr>
          <p:cNvSpPr txBox="1"/>
          <p:nvPr/>
        </p:nvSpPr>
        <p:spPr>
          <a:xfrm>
            <a:off x="3515712" y="1696425"/>
            <a:ext cx="40746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/>
              <a:t>Präventiver Hausbesuch</a:t>
            </a:r>
          </a:p>
          <a:p>
            <a:pPr marL="285750" indent="-285750">
              <a:buFontTx/>
              <a:buChar char="-"/>
            </a:pPr>
            <a:r>
              <a:rPr lang="de-AT" dirty="0"/>
              <a:t>Erst- und Quartalsvisiten</a:t>
            </a:r>
          </a:p>
          <a:p>
            <a:pPr marL="285750" indent="-285750">
              <a:buFontTx/>
              <a:buChar char="-"/>
            </a:pPr>
            <a:r>
              <a:rPr lang="de-AT" dirty="0"/>
              <a:t>1 Std. </a:t>
            </a:r>
          </a:p>
          <a:p>
            <a:pPr marL="285750" indent="-285750">
              <a:buFontTx/>
              <a:buChar char="-"/>
            </a:pPr>
            <a:r>
              <a:rPr lang="de-AT" dirty="0"/>
              <a:t>Weiterführung in aktiver Betreuung in Prozessen 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A96B8015-D5CE-9883-270B-696BFAE1DD6E}"/>
              </a:ext>
            </a:extLst>
          </p:cNvPr>
          <p:cNvSpPr txBox="1"/>
          <p:nvPr/>
        </p:nvSpPr>
        <p:spPr>
          <a:xfrm>
            <a:off x="3515712" y="3526752"/>
            <a:ext cx="4838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/>
              <a:t>Präventives Versorgungsmanagement </a:t>
            </a:r>
          </a:p>
          <a:p>
            <a:r>
              <a:rPr lang="de-AT" dirty="0"/>
              <a:t>- 10 Einheiten (3 Monaten) – 2 Evaluierungen 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C3083BB2-3CAA-3CAC-63A0-691BE6D5B83A}"/>
              </a:ext>
            </a:extLst>
          </p:cNvPr>
          <p:cNvSpPr txBox="1"/>
          <p:nvPr/>
        </p:nvSpPr>
        <p:spPr>
          <a:xfrm>
            <a:off x="3515712" y="4300590"/>
            <a:ext cx="4838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/>
              <a:t>Existentielles Versorgungsmanagement</a:t>
            </a:r>
          </a:p>
          <a:p>
            <a:r>
              <a:rPr lang="de-AT" dirty="0"/>
              <a:t>- 10 Einheiten (6 Monaten) – 2 Evaluierungen 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E695D86-78AB-4348-02EE-C8FA04EA0BB4}"/>
              </a:ext>
            </a:extLst>
          </p:cNvPr>
          <p:cNvSpPr txBox="1"/>
          <p:nvPr/>
        </p:nvSpPr>
        <p:spPr>
          <a:xfrm>
            <a:off x="143677" y="5074428"/>
            <a:ext cx="4747919" cy="659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/>
              <a:t>Diseasemanagement</a:t>
            </a:r>
          </a:p>
          <a:p>
            <a:r>
              <a:rPr lang="de-AT" dirty="0"/>
              <a:t>- 5 Einheiten (3 Monaten) – 1 Evaluierungen 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6EFF8DD-460F-B1ED-8139-D69981A9D3AB}"/>
              </a:ext>
            </a:extLst>
          </p:cNvPr>
          <p:cNvSpPr txBox="1"/>
          <p:nvPr/>
        </p:nvSpPr>
        <p:spPr>
          <a:xfrm>
            <a:off x="143677" y="5848266"/>
            <a:ext cx="4838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/>
              <a:t>Gesundheitspflegeprozess</a:t>
            </a:r>
          </a:p>
          <a:p>
            <a:r>
              <a:rPr lang="de-AT" dirty="0"/>
              <a:t>- 10 Einheiten (6 Monaten) – 2 Evaluierungen 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A41BAAF7-C0C1-680B-3F28-AA64C6D333BA}"/>
              </a:ext>
            </a:extLst>
          </p:cNvPr>
          <p:cNvSpPr txBox="1"/>
          <p:nvPr/>
        </p:nvSpPr>
        <p:spPr>
          <a:xfrm>
            <a:off x="4697922" y="5093424"/>
            <a:ext cx="4838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/>
              <a:t>Schulgesundheitspflegeprozess</a:t>
            </a:r>
          </a:p>
          <a:p>
            <a:r>
              <a:rPr lang="de-AT" dirty="0"/>
              <a:t>- Einheiten nach Schülergesamtzahl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C3BBAC65-1B9F-3252-EF20-3BD3D3FE698E}"/>
              </a:ext>
            </a:extLst>
          </p:cNvPr>
          <p:cNvSpPr txBox="1"/>
          <p:nvPr/>
        </p:nvSpPr>
        <p:spPr>
          <a:xfrm>
            <a:off x="4608314" y="5874442"/>
            <a:ext cx="4838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/>
              <a:t>Betrieblicher Gesundheitsförderungsprozess</a:t>
            </a:r>
          </a:p>
          <a:p>
            <a:r>
              <a:rPr lang="de-AT" dirty="0"/>
              <a:t>- 15 Einheiten (3 Monaten) – 2 Evaluierungen 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31F0F1BB-B299-3B73-A42D-90E83EDE395B}"/>
              </a:ext>
            </a:extLst>
          </p:cNvPr>
          <p:cNvSpPr/>
          <p:nvPr/>
        </p:nvSpPr>
        <p:spPr>
          <a:xfrm>
            <a:off x="4608314" y="5074428"/>
            <a:ext cx="4473542" cy="1783572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A75E7745-0406-89CB-45EE-700B9974F399}"/>
              </a:ext>
            </a:extLst>
          </p:cNvPr>
          <p:cNvSpPr/>
          <p:nvPr/>
        </p:nvSpPr>
        <p:spPr>
          <a:xfrm>
            <a:off x="3453414" y="3364637"/>
            <a:ext cx="5282213" cy="1728787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09F32AF0-2950-051A-4408-ABDEA0271468}"/>
              </a:ext>
            </a:extLst>
          </p:cNvPr>
          <p:cNvSpPr/>
          <p:nvPr/>
        </p:nvSpPr>
        <p:spPr>
          <a:xfrm>
            <a:off x="166699" y="5056098"/>
            <a:ext cx="4405301" cy="1728787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02657167"/>
      </p:ext>
    </p:extLst>
  </p:cSld>
  <p:clrMapOvr>
    <a:masterClrMapping/>
  </p:clrMapOvr>
</p:sld>
</file>

<file path=ppt/theme/theme1.xml><?xml version="1.0" encoding="utf-8"?>
<a:theme xmlns:a="http://schemas.openxmlformats.org/drawingml/2006/main" name="Community Nursing">
  <a:themeElements>
    <a:clrScheme name="Benutzerdefiniert 14">
      <a:dk1>
        <a:srgbClr val="000000"/>
      </a:dk1>
      <a:lt1>
        <a:srgbClr val="FFCCCC"/>
      </a:lt1>
      <a:dk2>
        <a:srgbClr val="00CC99"/>
      </a:dk2>
      <a:lt2>
        <a:srgbClr val="009972"/>
      </a:lt2>
      <a:accent1>
        <a:srgbClr val="000000"/>
      </a:accent1>
      <a:accent2>
        <a:srgbClr val="000000"/>
      </a:accent2>
      <a:accent3>
        <a:srgbClr val="9F8351"/>
      </a:accent3>
      <a:accent4>
        <a:srgbClr val="728653"/>
      </a:accent4>
      <a:accent5>
        <a:srgbClr val="00CC99"/>
      </a:accent5>
      <a:accent6>
        <a:srgbClr val="6AAC91"/>
      </a:accent6>
      <a:hlink>
        <a:srgbClr val="000000"/>
      </a:hlink>
      <a:folHlink>
        <a:srgbClr val="00CC99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Vorlage_Community Nursing_4-3_neu.pptx" id="{DC03A16C-C608-4939-B26A-885B08DC08DB}" vid="{4C0494CD-241A-474A-9767-5F6C2801392E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Vorlage_Community Nursing_4-3_neu</Template>
  <TotalTime>0</TotalTime>
  <Words>917</Words>
  <Application>Microsoft Office PowerPoint</Application>
  <PresentationFormat>Bildschirmpräsentation (4:3)</PresentationFormat>
  <Paragraphs>343</Paragraphs>
  <Slides>21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21</vt:i4>
      </vt:variant>
    </vt:vector>
  </HeadingPairs>
  <TitlesOfParts>
    <vt:vector size="25" baseType="lpstr">
      <vt:lpstr>Arial</vt:lpstr>
      <vt:lpstr>Calibri</vt:lpstr>
      <vt:lpstr>Wingdings</vt:lpstr>
      <vt:lpstr>Community Nursing</vt:lpstr>
      <vt:lpstr>Community Nursing</vt:lpstr>
      <vt:lpstr>ProjektVerlauf</vt:lpstr>
      <vt:lpstr>VorBereitung  (2021)</vt:lpstr>
      <vt:lpstr>Vorbereitung (2021)</vt:lpstr>
      <vt:lpstr>Der Rote FADEN</vt:lpstr>
      <vt:lpstr>Vorbereitung 2021</vt:lpstr>
      <vt:lpstr>Erprobung/Adaptierung 2022</vt:lpstr>
      <vt:lpstr>Pflegeprozessesse Für Einzelpersonen/Familien und Gruppen</vt:lpstr>
      <vt:lpstr>Pflegeprozessesse Für Einzelpersonen/Familien und Gruppen</vt:lpstr>
      <vt:lpstr>Pflegeprozessesse Für Einzelpersonen/Familien und Gruppen</vt:lpstr>
      <vt:lpstr>Umsetzungen auf der Kommunalen und Systemischen Ebene</vt:lpstr>
      <vt:lpstr>Umsetzungen auf der Kommunalen und Systemischen Ebene</vt:lpstr>
      <vt:lpstr>Umsetzungen auf der Kommunalen und Systemischen Ebene</vt:lpstr>
      <vt:lpstr>Anzahl Erreichter Personen (2022) </vt:lpstr>
      <vt:lpstr> Anzahl erreichter JudenburgerInnen nach Alter  (Individual, Gruppe, Kommune)</vt:lpstr>
      <vt:lpstr>Anzahl erreichter JudenburgerInnen nach Geschlecht  (Individual, Gruppe, Kommune)</vt:lpstr>
      <vt:lpstr>Auswertung – IndividualEbene (Einzel- und Familienprozess)</vt:lpstr>
      <vt:lpstr>PowerPoint-Präsentation</vt:lpstr>
      <vt:lpstr>PowerPoint-Präsentation</vt:lpstr>
      <vt:lpstr>Prozentverteilung der PRojektleistung</vt:lpstr>
      <vt:lpstr>Adaptierung und Routine 2023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Daniel Peter Gressl</dc:creator>
  <cp:lastModifiedBy>Daniel Peter Gressl</cp:lastModifiedBy>
  <cp:revision>26</cp:revision>
  <dcterms:created xsi:type="dcterms:W3CDTF">2023-01-27T09:18:39Z</dcterms:created>
  <dcterms:modified xsi:type="dcterms:W3CDTF">2023-05-05T07:41:40Z</dcterms:modified>
</cp:coreProperties>
</file>